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0"/>
  </p:notesMasterIdLst>
  <p:handoutMasterIdLst>
    <p:handoutMasterId r:id="rId51"/>
  </p:handoutMasterIdLst>
  <p:sldIdLst>
    <p:sldId id="258" r:id="rId6"/>
    <p:sldId id="409" r:id="rId7"/>
    <p:sldId id="412" r:id="rId8"/>
    <p:sldId id="415" r:id="rId9"/>
    <p:sldId id="414" r:id="rId10"/>
    <p:sldId id="417" r:id="rId11"/>
    <p:sldId id="436" r:id="rId12"/>
    <p:sldId id="441" r:id="rId13"/>
    <p:sldId id="442" r:id="rId14"/>
    <p:sldId id="445" r:id="rId15"/>
    <p:sldId id="446" r:id="rId16"/>
    <p:sldId id="418" r:id="rId17"/>
    <p:sldId id="382" r:id="rId18"/>
    <p:sldId id="434" r:id="rId19"/>
    <p:sldId id="423" r:id="rId20"/>
    <p:sldId id="437" r:id="rId21"/>
    <p:sldId id="383" r:id="rId22"/>
    <p:sldId id="403" r:id="rId23"/>
    <p:sldId id="404" r:id="rId24"/>
    <p:sldId id="388" r:id="rId25"/>
    <p:sldId id="390" r:id="rId26"/>
    <p:sldId id="401" r:id="rId27"/>
    <p:sldId id="395" r:id="rId28"/>
    <p:sldId id="426" r:id="rId29"/>
    <p:sldId id="427" r:id="rId30"/>
    <p:sldId id="422" r:id="rId31"/>
    <p:sldId id="425" r:id="rId32"/>
    <p:sldId id="428" r:id="rId33"/>
    <p:sldId id="438" r:id="rId34"/>
    <p:sldId id="419" r:id="rId35"/>
    <p:sldId id="429" r:id="rId36"/>
    <p:sldId id="430" r:id="rId37"/>
    <p:sldId id="431" r:id="rId38"/>
    <p:sldId id="391" r:id="rId39"/>
    <p:sldId id="433" r:id="rId40"/>
    <p:sldId id="440" r:id="rId41"/>
    <p:sldId id="439" r:id="rId42"/>
    <p:sldId id="396" r:id="rId43"/>
    <p:sldId id="447" r:id="rId44"/>
    <p:sldId id="399" r:id="rId45"/>
    <p:sldId id="435" r:id="rId46"/>
    <p:sldId id="443" r:id="rId47"/>
    <p:sldId id="444" r:id="rId48"/>
    <p:sldId id="41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SLIDES" id="{012ED236-F0AF-412D-98F4-EA5107E1A6B1}">
          <p14:sldIdLst/>
        </p14:section>
        <p14:section name="TITLE SLIDES" id="{4CA568DD-5D15-4DC9-81C8-C7C531EACDE7}">
          <p14:sldIdLst>
            <p14:sldId id="258"/>
          </p14:sldIdLst>
        </p14:section>
        <p14:section name="MIDDLE" id="{19E9769A-F4C3-4275-8221-70BA96A4F6D3}">
          <p14:sldIdLst>
            <p14:sldId id="409"/>
            <p14:sldId id="412"/>
            <p14:sldId id="415"/>
            <p14:sldId id="414"/>
            <p14:sldId id="417"/>
            <p14:sldId id="436"/>
            <p14:sldId id="441"/>
            <p14:sldId id="442"/>
            <p14:sldId id="445"/>
            <p14:sldId id="446"/>
            <p14:sldId id="418"/>
            <p14:sldId id="382"/>
            <p14:sldId id="434"/>
            <p14:sldId id="423"/>
            <p14:sldId id="437"/>
            <p14:sldId id="383"/>
            <p14:sldId id="403"/>
            <p14:sldId id="404"/>
            <p14:sldId id="388"/>
            <p14:sldId id="390"/>
            <p14:sldId id="401"/>
            <p14:sldId id="395"/>
            <p14:sldId id="426"/>
            <p14:sldId id="427"/>
            <p14:sldId id="422"/>
            <p14:sldId id="425"/>
            <p14:sldId id="428"/>
            <p14:sldId id="438"/>
            <p14:sldId id="419"/>
            <p14:sldId id="429"/>
            <p14:sldId id="430"/>
            <p14:sldId id="431"/>
            <p14:sldId id="391"/>
            <p14:sldId id="433"/>
            <p14:sldId id="440"/>
            <p14:sldId id="439"/>
            <p14:sldId id="396"/>
            <p14:sldId id="447"/>
            <p14:sldId id="399"/>
            <p14:sldId id="435"/>
            <p14:sldId id="443"/>
            <p14:sldId id="444"/>
            <p14:sldId id="416"/>
          </p14:sldIdLst>
        </p14:section>
        <p14:section name="INFOGRAPHICS" id="{C32E3997-D802-47A8-A754-05AAA580787D}">
          <p14:sldIdLst/>
        </p14:section>
        <p14:section name="MOCKUPS" id="{17E86C29-D9BE-4988-BBCC-04A4C6308417}">
          <p14:sldIdLst/>
        </p14:section>
        <p14:section name="FINAL SLIDES" id="{23245776-D1C9-46EC-9116-46E47D970277}">
          <p14:sldIdLst/>
        </p14:section>
        <p14:section name="ICONS" id="{892FD1B5-75FD-4B60-A570-89C2D88C91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7DC"/>
    <a:srgbClr val="F4F5FC"/>
    <a:srgbClr val="F3F3F0"/>
    <a:srgbClr val="37B7D5"/>
    <a:srgbClr val="DB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6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0051749\Box%20Sync\VSC\presentatie\scaling%20tabl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0051749\Box%20Sync\VSC\presentatie\scaling%20tabl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Broadwell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HPL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7A-4755-B8C1-B6F7A1A8A5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Skylake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HPL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7A-4755-B8C1-B6F7A1A8A5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897216"/>
        <c:axId val="730898200"/>
      </c:barChart>
      <c:catAx>
        <c:axId val="7308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730898200"/>
        <c:crosses val="autoZero"/>
        <c:auto val="1"/>
        <c:lblAlgn val="ctr"/>
        <c:lblOffset val="100"/>
        <c:noMultiLvlLbl val="0"/>
      </c:catAx>
      <c:valAx>
        <c:axId val="730898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 dirty="0" err="1"/>
                  <a:t>Gflop</a:t>
                </a:r>
                <a:r>
                  <a:rPr lang="nl-BE" dirty="0"/>
                  <a:t>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730897216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Broadwell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HPCG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34-4F39-83ED-C3A370EA72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Skylake</c:v>
                </c:pt>
              </c:strCache>
            </c:strRef>
          </c:tx>
          <c:spPr>
            <a:solidFill>
              <a:schemeClr val="bg2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HPCG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33.700000000000003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34-4F39-83ED-C3A370EA7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897216"/>
        <c:axId val="730898200"/>
      </c:barChart>
      <c:catAx>
        <c:axId val="7308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730898200"/>
        <c:crosses val="autoZero"/>
        <c:auto val="1"/>
        <c:lblAlgn val="ctr"/>
        <c:lblOffset val="100"/>
        <c:noMultiLvlLbl val="0"/>
      </c:catAx>
      <c:valAx>
        <c:axId val="730898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 dirty="0" err="1"/>
                  <a:t>Gflop</a:t>
                </a:r>
                <a:r>
                  <a:rPr lang="nl-BE" dirty="0"/>
                  <a:t>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7308972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BE"/>
              <a:t>Evolutie Tier-1b project aanvragen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barChart>
        <c:barDir val="col"/>
        <c:grouping val="stacked"/>
        <c:varyColors val="0"/>
        <c:ser>
          <c:idx val="2"/>
          <c:order val="2"/>
          <c:tx>
            <c:strRef>
              <c:f>Sheet4!$D$1</c:f>
              <c:strCache>
                <c:ptCount val="1"/>
                <c:pt idx="0">
                  <c:v>Awarded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Sheet4!$A$2:$A$14</c:f>
              <c:strCache>
                <c:ptCount val="13"/>
                <c:pt idx="0">
                  <c:v>10/2016</c:v>
                </c:pt>
                <c:pt idx="1">
                  <c:v>02/2017</c:v>
                </c:pt>
                <c:pt idx="2">
                  <c:v>06/2017</c:v>
                </c:pt>
                <c:pt idx="3">
                  <c:v>10/2017</c:v>
                </c:pt>
                <c:pt idx="4">
                  <c:v>02/2018</c:v>
                </c:pt>
                <c:pt idx="5">
                  <c:v>06/2018</c:v>
                </c:pt>
                <c:pt idx="6">
                  <c:v>10/2018</c:v>
                </c:pt>
                <c:pt idx="7">
                  <c:v>02/2019</c:v>
                </c:pt>
                <c:pt idx="8">
                  <c:v>06/2019</c:v>
                </c:pt>
                <c:pt idx="9">
                  <c:v>10/2019</c:v>
                </c:pt>
                <c:pt idx="10">
                  <c:v>02/2020</c:v>
                </c:pt>
                <c:pt idx="11">
                  <c:v>06/2020</c:v>
                </c:pt>
                <c:pt idx="12">
                  <c:v>10/2020</c:v>
                </c:pt>
              </c:strCache>
            </c:strRef>
          </c:cat>
          <c:val>
            <c:numRef>
              <c:f>Sheet4!$D$2:$D$14</c:f>
              <c:numCache>
                <c:formatCode>General</c:formatCode>
                <c:ptCount val="13"/>
                <c:pt idx="0">
                  <c:v>21</c:v>
                </c:pt>
                <c:pt idx="1">
                  <c:v>15</c:v>
                </c:pt>
                <c:pt idx="2">
                  <c:v>20</c:v>
                </c:pt>
                <c:pt idx="3">
                  <c:v>17</c:v>
                </c:pt>
                <c:pt idx="4">
                  <c:v>20</c:v>
                </c:pt>
                <c:pt idx="5">
                  <c:v>24</c:v>
                </c:pt>
                <c:pt idx="6">
                  <c:v>21</c:v>
                </c:pt>
                <c:pt idx="7">
                  <c:v>22</c:v>
                </c:pt>
                <c:pt idx="8">
                  <c:v>15</c:v>
                </c:pt>
                <c:pt idx="9">
                  <c:v>26</c:v>
                </c:pt>
                <c:pt idx="10">
                  <c:v>18</c:v>
                </c:pt>
                <c:pt idx="11">
                  <c:v>30</c:v>
                </c:pt>
                <c:pt idx="1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91-48FC-8588-105398DA92AD}"/>
            </c:ext>
          </c:extLst>
        </c:ser>
        <c:ser>
          <c:idx val="3"/>
          <c:order val="3"/>
          <c:tx>
            <c:strRef>
              <c:f>Sheet4!$E$1</c:f>
              <c:strCache>
                <c:ptCount val="1"/>
                <c:pt idx="0">
                  <c:v>Not awarded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Sheet4!$A$2:$A$14</c:f>
              <c:strCache>
                <c:ptCount val="13"/>
                <c:pt idx="0">
                  <c:v>10/2016</c:v>
                </c:pt>
                <c:pt idx="1">
                  <c:v>02/2017</c:v>
                </c:pt>
                <c:pt idx="2">
                  <c:v>06/2017</c:v>
                </c:pt>
                <c:pt idx="3">
                  <c:v>10/2017</c:v>
                </c:pt>
                <c:pt idx="4">
                  <c:v>02/2018</c:v>
                </c:pt>
                <c:pt idx="5">
                  <c:v>06/2018</c:v>
                </c:pt>
                <c:pt idx="6">
                  <c:v>10/2018</c:v>
                </c:pt>
                <c:pt idx="7">
                  <c:v>02/2019</c:v>
                </c:pt>
                <c:pt idx="8">
                  <c:v>06/2019</c:v>
                </c:pt>
                <c:pt idx="9">
                  <c:v>10/2019</c:v>
                </c:pt>
                <c:pt idx="10">
                  <c:v>02/2020</c:v>
                </c:pt>
                <c:pt idx="11">
                  <c:v>06/2020</c:v>
                </c:pt>
                <c:pt idx="12">
                  <c:v>10/2020</c:v>
                </c:pt>
              </c:strCache>
            </c:strRef>
          </c:cat>
          <c:val>
            <c:numRef>
              <c:f>Sheet4!$E$2:$E$14</c:f>
              <c:numCache>
                <c:formatCode>General</c:formatCode>
                <c:ptCount val="13"/>
                <c:pt idx="0">
                  <c:v>6</c:v>
                </c:pt>
                <c:pt idx="1">
                  <c:v>15</c:v>
                </c:pt>
                <c:pt idx="2">
                  <c:v>2</c:v>
                </c:pt>
                <c:pt idx="3">
                  <c:v>6</c:v>
                </c:pt>
                <c:pt idx="4">
                  <c:v>4</c:v>
                </c:pt>
                <c:pt idx="5">
                  <c:v>2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3</c:v>
                </c:pt>
                <c:pt idx="10">
                  <c:v>3</c:v>
                </c:pt>
                <c:pt idx="11">
                  <c:v>4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91-48FC-8588-105398DA92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703921360"/>
        <c:axId val="1861777008"/>
      </c:barChart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Requested nodedays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Sheet4!$A$2:$A$14</c:f>
              <c:strCache>
                <c:ptCount val="13"/>
                <c:pt idx="0">
                  <c:v>10/2016</c:v>
                </c:pt>
                <c:pt idx="1">
                  <c:v>02/2017</c:v>
                </c:pt>
                <c:pt idx="2">
                  <c:v>06/2017</c:v>
                </c:pt>
                <c:pt idx="3">
                  <c:v>10/2017</c:v>
                </c:pt>
                <c:pt idx="4">
                  <c:v>02/2018</c:v>
                </c:pt>
                <c:pt idx="5">
                  <c:v>06/2018</c:v>
                </c:pt>
                <c:pt idx="6">
                  <c:v>10/2018</c:v>
                </c:pt>
                <c:pt idx="7">
                  <c:v>02/2019</c:v>
                </c:pt>
                <c:pt idx="8">
                  <c:v>06/2019</c:v>
                </c:pt>
                <c:pt idx="9">
                  <c:v>10/2019</c:v>
                </c:pt>
                <c:pt idx="10">
                  <c:v>02/2020</c:v>
                </c:pt>
                <c:pt idx="11">
                  <c:v>06/2020</c:v>
                </c:pt>
                <c:pt idx="12">
                  <c:v>10/2020</c:v>
                </c:pt>
              </c:strCache>
            </c:strRef>
          </c:cat>
          <c:val>
            <c:numRef>
              <c:f>Sheet4!$B$2:$B$14</c:f>
              <c:numCache>
                <c:formatCode>General</c:formatCode>
                <c:ptCount val="13"/>
                <c:pt idx="0">
                  <c:v>89348</c:v>
                </c:pt>
                <c:pt idx="1">
                  <c:v>94051</c:v>
                </c:pt>
                <c:pt idx="2">
                  <c:v>69779</c:v>
                </c:pt>
                <c:pt idx="3">
                  <c:v>67814</c:v>
                </c:pt>
                <c:pt idx="4">
                  <c:v>83000</c:v>
                </c:pt>
                <c:pt idx="5">
                  <c:v>73776</c:v>
                </c:pt>
                <c:pt idx="6">
                  <c:v>75886</c:v>
                </c:pt>
                <c:pt idx="7">
                  <c:v>89002</c:v>
                </c:pt>
                <c:pt idx="8">
                  <c:v>47537</c:v>
                </c:pt>
                <c:pt idx="9">
                  <c:v>122701</c:v>
                </c:pt>
                <c:pt idx="10">
                  <c:v>126946</c:v>
                </c:pt>
                <c:pt idx="11">
                  <c:v>150398</c:v>
                </c:pt>
                <c:pt idx="12">
                  <c:v>122859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91-48FC-8588-105398DA92AD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Awarded node days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Sheet4!$A$2:$A$14</c:f>
              <c:strCache>
                <c:ptCount val="13"/>
                <c:pt idx="0">
                  <c:v>10/2016</c:v>
                </c:pt>
                <c:pt idx="1">
                  <c:v>02/2017</c:v>
                </c:pt>
                <c:pt idx="2">
                  <c:v>06/2017</c:v>
                </c:pt>
                <c:pt idx="3">
                  <c:v>10/2017</c:v>
                </c:pt>
                <c:pt idx="4">
                  <c:v>02/2018</c:v>
                </c:pt>
                <c:pt idx="5">
                  <c:v>06/2018</c:v>
                </c:pt>
                <c:pt idx="6">
                  <c:v>10/2018</c:v>
                </c:pt>
                <c:pt idx="7">
                  <c:v>02/2019</c:v>
                </c:pt>
                <c:pt idx="8">
                  <c:v>06/2019</c:v>
                </c:pt>
                <c:pt idx="9">
                  <c:v>10/2019</c:v>
                </c:pt>
                <c:pt idx="10">
                  <c:v>02/2020</c:v>
                </c:pt>
                <c:pt idx="11">
                  <c:v>06/2020</c:v>
                </c:pt>
                <c:pt idx="12">
                  <c:v>10/2020</c:v>
                </c:pt>
              </c:strCache>
            </c:strRef>
          </c:cat>
          <c:val>
            <c:numRef>
              <c:f>Sheet4!$C$2:$C$14</c:f>
              <c:numCache>
                <c:formatCode>General</c:formatCode>
                <c:ptCount val="13"/>
                <c:pt idx="0">
                  <c:v>63953</c:v>
                </c:pt>
                <c:pt idx="1">
                  <c:v>48414</c:v>
                </c:pt>
                <c:pt idx="2">
                  <c:v>59979</c:v>
                </c:pt>
                <c:pt idx="3">
                  <c:v>56493</c:v>
                </c:pt>
                <c:pt idx="4">
                  <c:v>65090</c:v>
                </c:pt>
                <c:pt idx="5">
                  <c:v>65153</c:v>
                </c:pt>
                <c:pt idx="6">
                  <c:v>58245</c:v>
                </c:pt>
                <c:pt idx="7">
                  <c:v>85802</c:v>
                </c:pt>
                <c:pt idx="8">
                  <c:v>47537</c:v>
                </c:pt>
                <c:pt idx="9">
                  <c:v>108100</c:v>
                </c:pt>
                <c:pt idx="10">
                  <c:v>94145</c:v>
                </c:pt>
                <c:pt idx="11">
                  <c:v>119930</c:v>
                </c:pt>
                <c:pt idx="12">
                  <c:v>105259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91-48FC-8588-105398DA92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7239376"/>
        <c:axId val="1861769104"/>
      </c:lineChart>
      <c:catAx>
        <c:axId val="170392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861777008"/>
        <c:crosses val="autoZero"/>
        <c:auto val="1"/>
        <c:lblAlgn val="ctr"/>
        <c:lblOffset val="100"/>
        <c:noMultiLvlLbl val="0"/>
      </c:catAx>
      <c:valAx>
        <c:axId val="186177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# projecten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703921360"/>
        <c:crosses val="autoZero"/>
        <c:crossBetween val="between"/>
      </c:valAx>
      <c:valAx>
        <c:axId val="186176910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#node dagen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127239376"/>
        <c:crosses val="max"/>
        <c:crossBetween val="between"/>
      </c:valAx>
      <c:catAx>
        <c:axId val="1127239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617691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Efficiency plot for my software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nl-BE"/>
        </a:p>
      </c:txPr>
    </c:title>
    <c:autoTitleDeleted val="0"/>
    <c:plotArea>
      <c:layout>
        <c:manualLayout>
          <c:layoutTarget val="inner"/>
          <c:xMode val="edge"/>
          <c:yMode val="edge"/>
          <c:x val="0.11985480068800124"/>
          <c:y val="0.3048931463841022"/>
          <c:w val="0.85160785563413366"/>
          <c:h val="0.54022155624531742"/>
        </c:manualLayout>
      </c:layout>
      <c:lineChart>
        <c:grouping val="standard"/>
        <c:varyColors val="0"/>
        <c:ser>
          <c:idx val="1"/>
          <c:order val="0"/>
          <c:tx>
            <c:strRef>
              <c:f>Sheet1!$H$6</c:f>
              <c:strCache>
                <c:ptCount val="1"/>
                <c:pt idx="0">
                  <c:v>Efficiency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plus"/>
            <c:size val="5"/>
            <c:spPr>
              <a:noFill/>
              <a:ln>
                <a:solidFill>
                  <a:schemeClr val="accent1"/>
                </a:solidFill>
              </a:ln>
              <a:effectLst/>
            </c:spPr>
          </c:marker>
          <c:cat>
            <c:numRef>
              <c:f>Sheet1!$E$7:$E$18</c:f>
              <c:numCache>
                <c:formatCode>General</c:formatCode>
                <c:ptCount val="12"/>
                <c:pt idx="0">
                  <c:v>1</c:v>
                </c:pt>
                <c:pt idx="1">
                  <c:v>7</c:v>
                </c:pt>
                <c:pt idx="2">
                  <c:v>14</c:v>
                </c:pt>
                <c:pt idx="3">
                  <c:v>28</c:v>
                </c:pt>
                <c:pt idx="4">
                  <c:v>56</c:v>
                </c:pt>
                <c:pt idx="5">
                  <c:v>84</c:v>
                </c:pt>
                <c:pt idx="6">
                  <c:v>112</c:v>
                </c:pt>
                <c:pt idx="7">
                  <c:v>224</c:v>
                </c:pt>
                <c:pt idx="8">
                  <c:v>280</c:v>
                </c:pt>
                <c:pt idx="9">
                  <c:v>336</c:v>
                </c:pt>
                <c:pt idx="10">
                  <c:v>392</c:v>
                </c:pt>
                <c:pt idx="11">
                  <c:v>448</c:v>
                </c:pt>
              </c:numCache>
            </c:numRef>
          </c:cat>
          <c:val>
            <c:numRef>
              <c:f>Sheet1!$H$7:$H$18</c:f>
              <c:numCache>
                <c:formatCode>0.00</c:formatCode>
                <c:ptCount val="12"/>
                <c:pt idx="0" formatCode="General">
                  <c:v>1</c:v>
                </c:pt>
                <c:pt idx="1">
                  <c:v>0.8621362084801294</c:v>
                </c:pt>
                <c:pt idx="2">
                  <c:v>0.8444704792340848</c:v>
                </c:pt>
                <c:pt idx="3">
                  <c:v>0.80245814831827689</c:v>
                </c:pt>
                <c:pt idx="4">
                  <c:v>0.75245573103613306</c:v>
                </c:pt>
                <c:pt idx="5">
                  <c:v>0.69889703839528805</c:v>
                </c:pt>
                <c:pt idx="6">
                  <c:v>0.64302329148092108</c:v>
                </c:pt>
                <c:pt idx="7">
                  <c:v>0.52454001801561356</c:v>
                </c:pt>
                <c:pt idx="8">
                  <c:v>0.44345120575377239</c:v>
                </c:pt>
                <c:pt idx="9">
                  <c:v>0.43077874130089322</c:v>
                </c:pt>
                <c:pt idx="10">
                  <c:v>0.36881450856204551</c:v>
                </c:pt>
                <c:pt idx="11">
                  <c:v>0.34218165099677894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6C-4E5B-A06E-13FFE4736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7806544"/>
        <c:axId val="2021130560"/>
      </c:lineChart>
      <c:catAx>
        <c:axId val="2027806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# 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2021130560"/>
        <c:crosses val="autoZero"/>
        <c:auto val="1"/>
        <c:lblAlgn val="ctr"/>
        <c:lblOffset val="100"/>
        <c:noMultiLvlLbl val="0"/>
      </c:catAx>
      <c:valAx>
        <c:axId val="202113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202780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Efficiency of my software on large core counts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Sheet1!$K$55</c:f>
              <c:strCache>
                <c:ptCount val="1"/>
                <c:pt idx="0">
                  <c:v>eff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Sheet1!$J$56:$J$61</c:f>
              <c:numCache>
                <c:formatCode>General</c:formatCode>
                <c:ptCount val="6"/>
                <c:pt idx="0">
                  <c:v>28</c:v>
                </c:pt>
                <c:pt idx="1">
                  <c:v>448</c:v>
                </c:pt>
                <c:pt idx="2">
                  <c:v>896</c:v>
                </c:pt>
                <c:pt idx="3">
                  <c:v>1792</c:v>
                </c:pt>
                <c:pt idx="4">
                  <c:v>3584</c:v>
                </c:pt>
                <c:pt idx="5">
                  <c:v>7168</c:v>
                </c:pt>
              </c:numCache>
            </c:numRef>
          </c:xVal>
          <c:yVal>
            <c:numRef>
              <c:f>Sheet1!$K$56:$K$61</c:f>
              <c:numCache>
                <c:formatCode>General</c:formatCode>
                <c:ptCount val="6"/>
                <c:pt idx="0">
                  <c:v>1</c:v>
                </c:pt>
                <c:pt idx="1">
                  <c:v>0.90095087163232968</c:v>
                </c:pt>
                <c:pt idx="2">
                  <c:v>0.85360360360360366</c:v>
                </c:pt>
                <c:pt idx="3">
                  <c:v>0.81681034482758619</c:v>
                </c:pt>
                <c:pt idx="4">
                  <c:v>0.78090659340659341</c:v>
                </c:pt>
                <c:pt idx="5">
                  <c:v>0.77241847826086951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FA-4ABD-B3DF-3B1D74C18E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1308672"/>
        <c:axId val="1328159392"/>
      </c:scatterChart>
      <c:valAx>
        <c:axId val="20213086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/>
                  <a:t># 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328159392"/>
        <c:crosses val="autoZero"/>
        <c:crossBetween val="midCat"/>
      </c:valAx>
      <c:valAx>
        <c:axId val="132815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2021308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7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8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69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3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horz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3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/>
          <a:lstStyle/>
          <a:p>
            <a:fld id="{4625A228-2F1E-425A-BF9C-7B50F71E76DB}" type="datetime1">
              <a:rPr lang="nl-BE" smtClean="0"/>
              <a:t>12/01/2021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44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5020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5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420605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lumi-be-registration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tier-1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6.tiff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vlaams-supercomputing-centrum-vscdocumentation.readthedocs-hosted.com/en/latest/leuven/breniac_quickstart.html?highlight=singleisland#job-communication-and-network-islands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vlaams-supercomputing-centrum-vscdocumentation.readthedocs-hosted.com/en/latest/leuven/tier1_hardware/breniac_hardware.html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vlaams-supercomputing-centrum-vscdocumentation.readthedocs-hosted.com/en/latest/jobs/worker_framework.html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chart" Target="../charts/chart4.xml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tier-1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Tier-1 proposals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12/01/2021</a:t>
            </a:r>
          </a:p>
        </p:txBody>
      </p:sp>
      <p:pic>
        <p:nvPicPr>
          <p:cNvPr id="4" name="Picture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0" r="17282"/>
          <a:stretch/>
        </p:blipFill>
        <p:spPr>
          <a:xfrm>
            <a:off x="7427493" y="1775727"/>
            <a:ext cx="4752896" cy="26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8D9F16-C98B-4870-94B5-4D525BD0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4" y="1552911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BE" sz="2400" dirty="0"/>
              <a:t>Large </a:t>
            </a:r>
            <a:r>
              <a:rPr lang="nl-BE" sz="2400" dirty="0" err="1"/>
              <a:t>Unified</a:t>
            </a:r>
            <a:r>
              <a:rPr lang="nl-BE" sz="2400" dirty="0"/>
              <a:t> Modern </a:t>
            </a:r>
            <a:r>
              <a:rPr lang="nl-BE" sz="2400" dirty="0" err="1"/>
              <a:t>Infrastructure</a:t>
            </a:r>
            <a:endParaRPr lang="nl-BE" sz="2400" dirty="0"/>
          </a:p>
          <a:p>
            <a:pPr>
              <a:lnSpc>
                <a:spcPct val="100000"/>
              </a:lnSpc>
            </a:pPr>
            <a:r>
              <a:rPr lang="nl-BE" sz="2400" dirty="0"/>
              <a:t>Consortium </a:t>
            </a:r>
            <a:r>
              <a:rPr lang="nl-BE" sz="2400" dirty="0" err="1"/>
              <a:t>for</a:t>
            </a:r>
            <a:r>
              <a:rPr lang="nl-BE" sz="2400" dirty="0"/>
              <a:t> a pre-</a:t>
            </a:r>
            <a:r>
              <a:rPr lang="nl-BE" sz="2400" dirty="0" err="1"/>
              <a:t>exascale</a:t>
            </a:r>
            <a:r>
              <a:rPr lang="nl-BE" sz="2400" dirty="0"/>
              <a:t> machine</a:t>
            </a:r>
          </a:p>
          <a:p>
            <a:pPr>
              <a:lnSpc>
                <a:spcPct val="100000"/>
              </a:lnSpc>
            </a:pPr>
            <a:r>
              <a:rPr lang="nl-BE" sz="2400" dirty="0"/>
              <a:t>As partner Belgium </a:t>
            </a:r>
            <a:r>
              <a:rPr lang="nl-BE" sz="2400" dirty="0" err="1"/>
              <a:t>will</a:t>
            </a:r>
            <a:r>
              <a:rPr lang="nl-BE" sz="2400" dirty="0"/>
              <a:t> get access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machine</a:t>
            </a:r>
          </a:p>
          <a:p>
            <a:pPr>
              <a:lnSpc>
                <a:spcPct val="100000"/>
              </a:lnSpc>
            </a:pPr>
            <a:r>
              <a:rPr lang="nl-BE" sz="2400" dirty="0" err="1"/>
              <a:t>Lumi</a:t>
            </a:r>
            <a:r>
              <a:rPr lang="nl-BE" sz="2400" dirty="0"/>
              <a:t> kick-off </a:t>
            </a:r>
            <a:r>
              <a:rPr lang="nl-BE" sz="2400" dirty="0" err="1"/>
              <a:t>with</a:t>
            </a:r>
            <a:r>
              <a:rPr lang="nl-BE" sz="2400" dirty="0"/>
              <a:t> </a:t>
            </a:r>
            <a:r>
              <a:rPr lang="nl-BE" sz="2400" dirty="0" err="1"/>
              <a:t>specifics</a:t>
            </a:r>
            <a:r>
              <a:rPr lang="nl-BE" sz="2400" dirty="0"/>
              <a:t> </a:t>
            </a:r>
            <a:r>
              <a:rPr lang="nl-BE" sz="2400" dirty="0" err="1"/>
              <a:t>about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machine on 14/1</a:t>
            </a:r>
          </a:p>
          <a:p>
            <a:pPr>
              <a:lnSpc>
                <a:spcPct val="100000"/>
              </a:lnSpc>
            </a:pPr>
            <a:r>
              <a:rPr lang="nl-BE" sz="2400" dirty="0" err="1"/>
              <a:t>Registration</a:t>
            </a:r>
            <a:r>
              <a:rPr lang="nl-BE" sz="2400" dirty="0"/>
              <a:t> via </a:t>
            </a:r>
            <a:r>
              <a:rPr lang="nl-BE" sz="2400" dirty="0">
                <a:hlinkClick r:id="rId2"/>
              </a:rPr>
              <a:t>https://bit.ly/lumi-be-registration</a:t>
            </a:r>
            <a:r>
              <a:rPr lang="nl-BE" sz="2400" dirty="0"/>
              <a:t>.</a:t>
            </a:r>
          </a:p>
          <a:p>
            <a:pPr>
              <a:lnSpc>
                <a:spcPct val="100000"/>
              </a:lnSpc>
            </a:pPr>
            <a:endParaRPr lang="nl-BE" sz="2400" dirty="0"/>
          </a:p>
          <a:p>
            <a:pPr>
              <a:lnSpc>
                <a:spcPct val="100000"/>
              </a:lnSpc>
            </a:pPr>
            <a:endParaRPr lang="nl-BE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B15C976-67BB-4DFB-B44C-3DE34936B5AD}"/>
              </a:ext>
            </a:extLst>
          </p:cNvPr>
          <p:cNvSpPr txBox="1">
            <a:spLocks/>
          </p:cNvSpPr>
          <p:nvPr/>
        </p:nvSpPr>
        <p:spPr>
          <a:xfrm>
            <a:off x="613612" y="172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LUMI – power </a:t>
            </a:r>
            <a:r>
              <a:rPr lang="nl-BE" dirty="0" err="1"/>
              <a:t>beyond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Tier-1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F86C5A3-89C9-49CA-8A90-4A93D36B2A0A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57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4" b="7984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Back to the proposals</a:t>
            </a:r>
          </a:p>
        </p:txBody>
      </p:sp>
    </p:spTree>
    <p:extLst>
      <p:ext uri="{BB962C8B-B14F-4D97-AF65-F5344CB8AC3E}">
        <p14:creationId xmlns:p14="http://schemas.microsoft.com/office/powerpoint/2010/main" val="35186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6B3B-C1C7-4B7D-8F7B-E95B491F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4" y="12201"/>
            <a:ext cx="10515600" cy="1325563"/>
          </a:xfrm>
        </p:spPr>
        <p:txBody>
          <a:bodyPr/>
          <a:lstStyle/>
          <a:p>
            <a:r>
              <a:rPr lang="nl-BE" dirty="0"/>
              <a:t>Tier-1 </a:t>
            </a:r>
            <a:r>
              <a:rPr lang="nl-BE" dirty="0" err="1"/>
              <a:t>proposals</a:t>
            </a:r>
            <a:r>
              <a:rPr lang="nl-BE" dirty="0"/>
              <a:t> – </a:t>
            </a:r>
            <a:r>
              <a:rPr lang="nl-BE" dirty="0" err="1"/>
              <a:t>Evolution</a:t>
            </a:r>
            <a:endParaRPr lang="nl-BE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1AA531-CFE7-4051-A539-5B948815C4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4256645"/>
              </p:ext>
            </p:extLst>
          </p:nvPr>
        </p:nvGraphicFramePr>
        <p:xfrm>
          <a:off x="612779" y="1136511"/>
          <a:ext cx="10586300" cy="4440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F35B3E0-E909-4DEA-84F9-2F74E9685110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20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30">
            <a:extLst>
              <a:ext uri="{FF2B5EF4-FFF2-40B4-BE49-F238E27FC236}">
                <a16:creationId xmlns:a16="http://schemas.microsoft.com/office/drawing/2014/main" id="{2413D76D-4A59-40E6-9592-5AB946702E45}"/>
              </a:ext>
            </a:extLst>
          </p:cNvPr>
          <p:cNvSpPr/>
          <p:nvPr/>
        </p:nvSpPr>
        <p:spPr>
          <a:xfrm>
            <a:off x="6575291" y="1386734"/>
            <a:ext cx="4959097" cy="830998"/>
          </a:xfrm>
          <a:prstGeom prst="roundRect">
            <a:avLst>
              <a:gd name="adj" fmla="val 28726"/>
            </a:avLst>
          </a:prstGeom>
          <a:solidFill>
            <a:srgbClr val="37B7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1242"/>
          </a:xfrm>
        </p:spPr>
        <p:txBody>
          <a:bodyPr/>
          <a:lstStyle/>
          <a:p>
            <a:r>
              <a:rPr lang="nl-BE" dirty="0" err="1"/>
              <a:t>Regulations</a:t>
            </a:r>
            <a:r>
              <a:rPr lang="nl-BE" dirty="0"/>
              <a:t> 2021 </a:t>
            </a:r>
            <a:r>
              <a:rPr lang="nl-BE" dirty="0" err="1"/>
              <a:t>general</a:t>
            </a:r>
            <a:r>
              <a:rPr lang="nl-BE" dirty="0"/>
              <a:t> </a:t>
            </a:r>
            <a:r>
              <a:rPr lang="nl-BE" dirty="0" err="1"/>
              <a:t>guidelines</a:t>
            </a:r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1E83B1-E22F-4E81-AF87-BBAE70877A6A}"/>
              </a:ext>
            </a:extLst>
          </p:cNvPr>
          <p:cNvGrpSpPr/>
          <p:nvPr/>
        </p:nvGrpSpPr>
        <p:grpSpPr>
          <a:xfrm>
            <a:off x="834360" y="1374247"/>
            <a:ext cx="5035976" cy="843486"/>
            <a:chOff x="1028674" y="1522072"/>
            <a:chExt cx="4737438" cy="759326"/>
          </a:xfrm>
        </p:grpSpPr>
        <p:sp>
          <p:nvSpPr>
            <p:cNvPr id="59" name="Rounded Rectangle 30"/>
            <p:cNvSpPr/>
            <p:nvPr/>
          </p:nvSpPr>
          <p:spPr>
            <a:xfrm>
              <a:off x="1028674" y="1522072"/>
              <a:ext cx="4731071" cy="759326"/>
            </a:xfrm>
            <a:prstGeom prst="roundRect">
              <a:avLst>
                <a:gd name="adj" fmla="val 263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31"/>
            <p:cNvSpPr txBox="1"/>
            <p:nvPr/>
          </p:nvSpPr>
          <p:spPr>
            <a:xfrm>
              <a:off x="1181073" y="1726551"/>
              <a:ext cx="4585039" cy="43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Rules and forms on </a:t>
              </a:r>
              <a:r>
                <a:rPr lang="en-US" sz="2000" b="1" dirty="0">
                  <a:solidFill>
                    <a:schemeClr val="bg2"/>
                  </a:solidFill>
                </a:rPr>
                <a:t>the </a:t>
              </a:r>
              <a:r>
                <a:rPr lang="en-US" sz="2000" b="1" dirty="0">
                  <a:solidFill>
                    <a:schemeClr val="bg2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VSC-website</a:t>
              </a:r>
              <a:endParaRPr lang="en-US" sz="20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8A645E-A182-4F01-AB4A-18FDA6B8FC95}"/>
              </a:ext>
            </a:extLst>
          </p:cNvPr>
          <p:cNvGrpSpPr/>
          <p:nvPr/>
        </p:nvGrpSpPr>
        <p:grpSpPr>
          <a:xfrm>
            <a:off x="838171" y="2418415"/>
            <a:ext cx="5145885" cy="1436587"/>
            <a:chOff x="1028672" y="2590253"/>
            <a:chExt cx="4773346" cy="1218175"/>
          </a:xfrm>
        </p:grpSpPr>
        <p:sp>
          <p:nvSpPr>
            <p:cNvPr id="53" name="TextBox 21"/>
            <p:cNvSpPr txBox="1"/>
            <p:nvPr/>
          </p:nvSpPr>
          <p:spPr>
            <a:xfrm>
              <a:off x="1074773" y="2725221"/>
              <a:ext cx="3042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Federal Funded Research Institutes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Rounded Rectangle 30">
              <a:extLst>
                <a:ext uri="{FF2B5EF4-FFF2-40B4-BE49-F238E27FC236}">
                  <a16:creationId xmlns:a16="http://schemas.microsoft.com/office/drawing/2014/main" id="{C9F4FE82-9A1F-45FB-9D3B-72ADDFEA48F0}"/>
                </a:ext>
              </a:extLst>
            </p:cNvPr>
            <p:cNvSpPr/>
            <p:nvPr/>
          </p:nvSpPr>
          <p:spPr>
            <a:xfrm>
              <a:off x="1028672" y="2590253"/>
              <a:ext cx="4665116" cy="121817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31">
              <a:extLst>
                <a:ext uri="{FF2B5EF4-FFF2-40B4-BE49-F238E27FC236}">
                  <a16:creationId xmlns:a16="http://schemas.microsoft.com/office/drawing/2014/main" id="{B8F68A48-EB51-4DC9-A53F-896B07AC1F2C}"/>
                </a:ext>
              </a:extLst>
            </p:cNvPr>
            <p:cNvSpPr txBox="1"/>
            <p:nvPr/>
          </p:nvSpPr>
          <p:spPr>
            <a:xfrm>
              <a:off x="1136902" y="2643203"/>
              <a:ext cx="4665116" cy="10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9 sections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Provide all requested information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Respect the length limits of each section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Be consistent in the terminology you use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4130C83-5A7C-4670-B438-256F60954364}"/>
              </a:ext>
            </a:extLst>
          </p:cNvPr>
          <p:cNvGrpSpPr/>
          <p:nvPr/>
        </p:nvGrpSpPr>
        <p:grpSpPr>
          <a:xfrm>
            <a:off x="838171" y="4048621"/>
            <a:ext cx="5145885" cy="2070937"/>
            <a:chOff x="1028671" y="2345558"/>
            <a:chExt cx="5067329" cy="1261297"/>
          </a:xfrm>
        </p:grpSpPr>
        <p:sp>
          <p:nvSpPr>
            <p:cNvPr id="65" name="TextBox 21">
              <a:extLst>
                <a:ext uri="{FF2B5EF4-FFF2-40B4-BE49-F238E27FC236}">
                  <a16:creationId xmlns:a16="http://schemas.microsoft.com/office/drawing/2014/main" id="{1ACD2A48-E798-49D4-8476-2C2A5D8DEFFC}"/>
                </a:ext>
              </a:extLst>
            </p:cNvPr>
            <p:cNvSpPr txBox="1"/>
            <p:nvPr/>
          </p:nvSpPr>
          <p:spPr>
            <a:xfrm>
              <a:off x="1074773" y="2725221"/>
              <a:ext cx="3042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Federal Funded Research Institutes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Rounded Rectangle 30">
              <a:extLst>
                <a:ext uri="{FF2B5EF4-FFF2-40B4-BE49-F238E27FC236}">
                  <a16:creationId xmlns:a16="http://schemas.microsoft.com/office/drawing/2014/main" id="{E5333096-8D25-4C8F-91A4-FC1C52FADCA9}"/>
                </a:ext>
              </a:extLst>
            </p:cNvPr>
            <p:cNvSpPr/>
            <p:nvPr/>
          </p:nvSpPr>
          <p:spPr>
            <a:xfrm>
              <a:off x="1028671" y="2345558"/>
              <a:ext cx="4959097" cy="1261297"/>
            </a:xfrm>
            <a:prstGeom prst="roundRect">
              <a:avLst>
                <a:gd name="adj" fmla="val 136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31">
              <a:extLst>
                <a:ext uri="{FF2B5EF4-FFF2-40B4-BE49-F238E27FC236}">
                  <a16:creationId xmlns:a16="http://schemas.microsoft.com/office/drawing/2014/main" id="{0727BFD9-1996-445A-9806-5F49EED970AC}"/>
                </a:ext>
              </a:extLst>
            </p:cNvPr>
            <p:cNvSpPr txBox="1"/>
            <p:nvPr/>
          </p:nvSpPr>
          <p:spPr>
            <a:xfrm>
              <a:off x="1136902" y="2449359"/>
              <a:ext cx="4959098" cy="91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Feasibility of the proposed tasks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Clearly describe the tasks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Support your target job sizes by scaling tests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Use the resources efficiently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Be clear on how the tasks are managed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5D8BAA-4659-4993-83D7-F961E42DED20}"/>
              </a:ext>
            </a:extLst>
          </p:cNvPr>
          <p:cNvGrpSpPr/>
          <p:nvPr/>
        </p:nvGrpSpPr>
        <p:grpSpPr>
          <a:xfrm>
            <a:off x="6257818" y="3610894"/>
            <a:ext cx="5523895" cy="830998"/>
            <a:chOff x="1074773" y="2586875"/>
            <a:chExt cx="5523895" cy="987438"/>
          </a:xfrm>
        </p:grpSpPr>
        <p:sp>
          <p:nvSpPr>
            <p:cNvPr id="69" name="TextBox 21">
              <a:extLst>
                <a:ext uri="{FF2B5EF4-FFF2-40B4-BE49-F238E27FC236}">
                  <a16:creationId xmlns:a16="http://schemas.microsoft.com/office/drawing/2014/main" id="{601889C0-3E55-4B8D-A7CF-094ABECE39FB}"/>
                </a:ext>
              </a:extLst>
            </p:cNvPr>
            <p:cNvSpPr txBox="1"/>
            <p:nvPr/>
          </p:nvSpPr>
          <p:spPr>
            <a:xfrm>
              <a:off x="1074773" y="2725221"/>
              <a:ext cx="3042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Federal Funded Research Institutes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Rounded Rectangle 30">
              <a:extLst>
                <a:ext uri="{FF2B5EF4-FFF2-40B4-BE49-F238E27FC236}">
                  <a16:creationId xmlns:a16="http://schemas.microsoft.com/office/drawing/2014/main" id="{7B1B55F4-8E3E-4CA9-9B92-92941E799672}"/>
                </a:ext>
              </a:extLst>
            </p:cNvPr>
            <p:cNvSpPr/>
            <p:nvPr/>
          </p:nvSpPr>
          <p:spPr>
            <a:xfrm>
              <a:off x="1434233" y="2586875"/>
              <a:ext cx="4959097" cy="987438"/>
            </a:xfrm>
            <a:prstGeom prst="roundRect">
              <a:avLst>
                <a:gd name="adj" fmla="val 21189"/>
              </a:avLst>
            </a:prstGeom>
            <a:solidFill>
              <a:srgbClr val="37B7D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31">
              <a:extLst>
                <a:ext uri="{FF2B5EF4-FFF2-40B4-BE49-F238E27FC236}">
                  <a16:creationId xmlns:a16="http://schemas.microsoft.com/office/drawing/2014/main" id="{99AF1724-CDE8-4F43-BCB6-DAB936B64785}"/>
                </a:ext>
              </a:extLst>
            </p:cNvPr>
            <p:cNvSpPr txBox="1"/>
            <p:nvPr/>
          </p:nvSpPr>
          <p:spPr>
            <a:xfrm>
              <a:off x="1639570" y="2851483"/>
              <a:ext cx="4959098" cy="47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Send us your draft proposal</a:t>
              </a:r>
            </a:p>
          </p:txBody>
        </p:sp>
      </p:grpSp>
      <p:sp>
        <p:nvSpPr>
          <p:cNvPr id="23" name="TextBox 31">
            <a:extLst>
              <a:ext uri="{FF2B5EF4-FFF2-40B4-BE49-F238E27FC236}">
                <a16:creationId xmlns:a16="http://schemas.microsoft.com/office/drawing/2014/main" id="{6D433FC2-1C35-4A97-AFE1-82A279EF5347}"/>
              </a:ext>
            </a:extLst>
          </p:cNvPr>
          <p:cNvSpPr txBox="1"/>
          <p:nvPr/>
        </p:nvSpPr>
        <p:spPr>
          <a:xfrm>
            <a:off x="6911515" y="1600428"/>
            <a:ext cx="495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 the 2021 template!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080641B8-E16E-4ECB-B6DD-EA67FC233297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1242"/>
          </a:xfrm>
        </p:spPr>
        <p:txBody>
          <a:bodyPr/>
          <a:lstStyle/>
          <a:p>
            <a:r>
              <a:rPr lang="nl-BE" dirty="0" err="1"/>
              <a:t>Regulations</a:t>
            </a:r>
            <a:r>
              <a:rPr lang="nl-BE" dirty="0"/>
              <a:t> 2021 – Changes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1E83B1-E22F-4E81-AF87-BBAE70877A6A}"/>
              </a:ext>
            </a:extLst>
          </p:cNvPr>
          <p:cNvGrpSpPr/>
          <p:nvPr/>
        </p:nvGrpSpPr>
        <p:grpSpPr>
          <a:xfrm>
            <a:off x="838200" y="1704684"/>
            <a:ext cx="4959097" cy="1006606"/>
            <a:chOff x="1028674" y="1522072"/>
            <a:chExt cx="4665116" cy="759326"/>
          </a:xfrm>
        </p:grpSpPr>
        <p:sp>
          <p:nvSpPr>
            <p:cNvPr id="59" name="Rounded Rectangle 30"/>
            <p:cNvSpPr/>
            <p:nvPr/>
          </p:nvSpPr>
          <p:spPr>
            <a:xfrm>
              <a:off x="1028674" y="1522072"/>
              <a:ext cx="4665116" cy="7593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31"/>
            <p:cNvSpPr txBox="1"/>
            <p:nvPr/>
          </p:nvSpPr>
          <p:spPr>
            <a:xfrm>
              <a:off x="1213503" y="1629676"/>
              <a:ext cx="4353075" cy="533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Job sizes now expressed in </a:t>
              </a:r>
              <a:r>
                <a:rPr lang="en-US" sz="2000" b="1" u="sng" dirty="0">
                  <a:solidFill>
                    <a:schemeClr val="bg1"/>
                  </a:solidFill>
                </a:rPr>
                <a:t>core-hours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(no longer in node-days)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0CE9FA-5756-432D-B3B6-C3481CB99046}"/>
              </a:ext>
            </a:extLst>
          </p:cNvPr>
          <p:cNvGrpSpPr/>
          <p:nvPr/>
        </p:nvGrpSpPr>
        <p:grpSpPr>
          <a:xfrm>
            <a:off x="838197" y="5225847"/>
            <a:ext cx="5113012" cy="701242"/>
            <a:chOff x="1028674" y="1522072"/>
            <a:chExt cx="4809907" cy="759326"/>
          </a:xfrm>
        </p:grpSpPr>
        <p:sp>
          <p:nvSpPr>
            <p:cNvPr id="20" name="Rounded Rectangle 30">
              <a:extLst>
                <a:ext uri="{FF2B5EF4-FFF2-40B4-BE49-F238E27FC236}">
                  <a16:creationId xmlns:a16="http://schemas.microsoft.com/office/drawing/2014/main" id="{821FA4E6-715F-4B03-84E5-3181ACBCF05E}"/>
                </a:ext>
              </a:extLst>
            </p:cNvPr>
            <p:cNvSpPr/>
            <p:nvPr/>
          </p:nvSpPr>
          <p:spPr>
            <a:xfrm>
              <a:off x="1028674" y="1522072"/>
              <a:ext cx="4665116" cy="759326"/>
            </a:xfrm>
            <a:prstGeom prst="roundRect">
              <a:avLst>
                <a:gd name="adj" fmla="val 23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31">
              <a:extLst>
                <a:ext uri="{FF2B5EF4-FFF2-40B4-BE49-F238E27FC236}">
                  <a16:creationId xmlns:a16="http://schemas.microsoft.com/office/drawing/2014/main" id="{CABA6283-49B2-4174-A6C1-FD14C43B183F}"/>
                </a:ext>
              </a:extLst>
            </p:cNvPr>
            <p:cNvSpPr txBox="1"/>
            <p:nvPr/>
          </p:nvSpPr>
          <p:spPr>
            <a:xfrm>
              <a:off x="1253542" y="1685109"/>
              <a:ext cx="4585039" cy="43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Collaborative grants</a:t>
              </a:r>
              <a:endParaRPr lang="en-US" sz="2000" b="1" dirty="0">
                <a:solidFill>
                  <a:schemeClr val="bg2"/>
                </a:solidFill>
              </a:endParaRP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3B30CD1-2480-416D-8558-07E7F4F3892F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B4CCF8E5-26B7-42E0-9782-23F53DA74D79}"/>
              </a:ext>
            </a:extLst>
          </p:cNvPr>
          <p:cNvGrpSpPr/>
          <p:nvPr/>
        </p:nvGrpSpPr>
        <p:grpSpPr>
          <a:xfrm>
            <a:off x="838197" y="2925697"/>
            <a:ext cx="4959097" cy="1006606"/>
            <a:chOff x="1028674" y="1522072"/>
            <a:chExt cx="4665116" cy="759326"/>
          </a:xfrm>
        </p:grpSpPr>
        <p:sp>
          <p:nvSpPr>
            <p:cNvPr id="12" name="Rounded Rectangle 30">
              <a:extLst>
                <a:ext uri="{FF2B5EF4-FFF2-40B4-BE49-F238E27FC236}">
                  <a16:creationId xmlns:a16="http://schemas.microsoft.com/office/drawing/2014/main" id="{EBC6432C-EFDB-4DE2-B28D-245035B53ACD}"/>
                </a:ext>
              </a:extLst>
            </p:cNvPr>
            <p:cNvSpPr/>
            <p:nvPr/>
          </p:nvSpPr>
          <p:spPr>
            <a:xfrm>
              <a:off x="1028674" y="1522072"/>
              <a:ext cx="4665116" cy="7593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31">
              <a:extLst>
                <a:ext uri="{FF2B5EF4-FFF2-40B4-BE49-F238E27FC236}">
                  <a16:creationId xmlns:a16="http://schemas.microsoft.com/office/drawing/2014/main" id="{91A8E567-7418-4B11-BF93-14F4E53031BC}"/>
                </a:ext>
              </a:extLst>
            </p:cNvPr>
            <p:cNvSpPr txBox="1"/>
            <p:nvPr/>
          </p:nvSpPr>
          <p:spPr>
            <a:xfrm>
              <a:off x="1213503" y="1629676"/>
              <a:ext cx="4353075" cy="533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Storage estimates now expressed in </a:t>
              </a:r>
              <a:r>
                <a:rPr lang="en-US" sz="2000" b="1" u="sng" dirty="0" err="1">
                  <a:solidFill>
                    <a:schemeClr val="bg1"/>
                  </a:solidFill>
                </a:rPr>
                <a:t>TiB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>
                  <a:solidFill>
                    <a:schemeClr val="bg1"/>
                  </a:solidFill>
                </a:rPr>
                <a:t>(no longer in </a:t>
              </a:r>
              <a:r>
                <a:rPr lang="en-US" sz="2000" b="1" dirty="0" err="1">
                  <a:solidFill>
                    <a:schemeClr val="bg1"/>
                  </a:solidFill>
                </a:rPr>
                <a:t>GiB</a:t>
              </a:r>
              <a:r>
                <a:rPr lang="en-US" sz="2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EFC844A-8AB4-40C2-8940-7AFC5BE258AE}"/>
              </a:ext>
            </a:extLst>
          </p:cNvPr>
          <p:cNvGrpSpPr/>
          <p:nvPr/>
        </p:nvGrpSpPr>
        <p:grpSpPr>
          <a:xfrm>
            <a:off x="6230615" y="2806732"/>
            <a:ext cx="5522266" cy="1231107"/>
            <a:chOff x="1074773" y="2345558"/>
            <a:chExt cx="5522266" cy="1462871"/>
          </a:xfrm>
        </p:grpSpPr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E9E98728-AFFA-4FC7-94A2-C31149CBA4FF}"/>
                </a:ext>
              </a:extLst>
            </p:cNvPr>
            <p:cNvSpPr txBox="1"/>
            <p:nvPr/>
          </p:nvSpPr>
          <p:spPr>
            <a:xfrm>
              <a:off x="1074773" y="2725221"/>
              <a:ext cx="3042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Federal Funded Research Institutes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ounded Rectangle 30">
              <a:extLst>
                <a:ext uri="{FF2B5EF4-FFF2-40B4-BE49-F238E27FC236}">
                  <a16:creationId xmlns:a16="http://schemas.microsoft.com/office/drawing/2014/main" id="{37E0F382-4567-4B10-997C-FA3ED83F2868}"/>
                </a:ext>
              </a:extLst>
            </p:cNvPr>
            <p:cNvSpPr/>
            <p:nvPr/>
          </p:nvSpPr>
          <p:spPr>
            <a:xfrm>
              <a:off x="1362315" y="2345558"/>
              <a:ext cx="4959097" cy="1462871"/>
            </a:xfrm>
            <a:prstGeom prst="roundRect">
              <a:avLst/>
            </a:prstGeom>
            <a:solidFill>
              <a:srgbClr val="37B7D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31">
              <a:extLst>
                <a:ext uri="{FF2B5EF4-FFF2-40B4-BE49-F238E27FC236}">
                  <a16:creationId xmlns:a16="http://schemas.microsoft.com/office/drawing/2014/main" id="{73A07555-1F4D-468D-BA79-380819C33BF8}"/>
                </a:ext>
              </a:extLst>
            </p:cNvPr>
            <p:cNvSpPr txBox="1"/>
            <p:nvPr/>
          </p:nvSpPr>
          <p:spPr>
            <a:xfrm>
              <a:off x="1637941" y="2583273"/>
              <a:ext cx="4959098" cy="987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Februari</a:t>
              </a:r>
              <a:r>
                <a:rPr lang="en-US" sz="2400" b="1" dirty="0">
                  <a:solidFill>
                    <a:schemeClr val="bg1"/>
                  </a:solidFill>
                </a:rPr>
                <a:t> cut-off is only for </a:t>
              </a:r>
              <a:r>
                <a:rPr lang="en-US" sz="2400" b="1" dirty="0" err="1">
                  <a:solidFill>
                    <a:schemeClr val="bg1"/>
                  </a:solidFill>
                </a:rPr>
                <a:t>BrENIAC</a:t>
              </a:r>
              <a:endParaRPr lang="en-US" sz="2400" b="1" dirty="0">
                <a:solidFill>
                  <a:schemeClr val="bg1"/>
                </a:solidFill>
              </a:endParaRPr>
            </a:p>
            <a:p>
              <a:r>
                <a:rPr lang="en-US" sz="2400" b="1" dirty="0">
                  <a:solidFill>
                    <a:schemeClr val="bg1"/>
                  </a:solidFill>
                </a:rPr>
                <a:t>NO GPU requests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52B6AF-C406-4717-8C8D-AB39C70890A3}"/>
              </a:ext>
            </a:extLst>
          </p:cNvPr>
          <p:cNvGrpSpPr/>
          <p:nvPr/>
        </p:nvGrpSpPr>
        <p:grpSpPr>
          <a:xfrm>
            <a:off x="838197" y="4219998"/>
            <a:ext cx="4959097" cy="701242"/>
            <a:chOff x="1028674" y="1522072"/>
            <a:chExt cx="4665116" cy="759326"/>
          </a:xfrm>
        </p:grpSpPr>
        <p:sp>
          <p:nvSpPr>
            <p:cNvPr id="15" name="Rounded Rectangle 30">
              <a:extLst>
                <a:ext uri="{FF2B5EF4-FFF2-40B4-BE49-F238E27FC236}">
                  <a16:creationId xmlns:a16="http://schemas.microsoft.com/office/drawing/2014/main" id="{0D5532F9-47F7-4012-8D86-48DAD37FFCB7}"/>
                </a:ext>
              </a:extLst>
            </p:cNvPr>
            <p:cNvSpPr/>
            <p:nvPr/>
          </p:nvSpPr>
          <p:spPr>
            <a:xfrm>
              <a:off x="1028674" y="1522072"/>
              <a:ext cx="4665116" cy="7593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31">
              <a:extLst>
                <a:ext uri="{FF2B5EF4-FFF2-40B4-BE49-F238E27FC236}">
                  <a16:creationId xmlns:a16="http://schemas.microsoft.com/office/drawing/2014/main" id="{33913EEC-A2F7-492F-B830-BAF43105034F}"/>
                </a:ext>
              </a:extLst>
            </p:cNvPr>
            <p:cNvSpPr txBox="1"/>
            <p:nvPr/>
          </p:nvSpPr>
          <p:spPr>
            <a:xfrm>
              <a:off x="1068711" y="1539308"/>
              <a:ext cx="4585039" cy="43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Optional  request for GPU hours </a:t>
              </a:r>
              <a:endParaRPr lang="en-US" sz="2000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1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1242"/>
          </a:xfrm>
        </p:spPr>
        <p:txBody>
          <a:bodyPr/>
          <a:lstStyle/>
          <a:p>
            <a:r>
              <a:rPr lang="nl-BE" dirty="0" err="1"/>
              <a:t>Proposal</a:t>
            </a:r>
            <a:r>
              <a:rPr lang="nl-BE" dirty="0"/>
              <a:t> </a:t>
            </a:r>
            <a:r>
              <a:rPr lang="nl-BE" dirty="0" err="1"/>
              <a:t>limits</a:t>
            </a:r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842F91-E527-4E0E-A548-9F1295AD8D76}"/>
              </a:ext>
            </a:extLst>
          </p:cNvPr>
          <p:cNvGrpSpPr/>
          <p:nvPr/>
        </p:nvGrpSpPr>
        <p:grpSpPr>
          <a:xfrm>
            <a:off x="500039" y="3128808"/>
            <a:ext cx="3893096" cy="650487"/>
            <a:chOff x="7135798" y="3672354"/>
            <a:chExt cx="3246357" cy="1137895"/>
          </a:xfrm>
        </p:grpSpPr>
        <p:sp>
          <p:nvSpPr>
            <p:cNvPr id="35" name="Rounded Rectangle 30"/>
            <p:cNvSpPr/>
            <p:nvPr/>
          </p:nvSpPr>
          <p:spPr>
            <a:xfrm>
              <a:off x="7135798" y="3672354"/>
              <a:ext cx="3246357" cy="11378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1"/>
            <p:cNvSpPr txBox="1"/>
            <p:nvPr/>
          </p:nvSpPr>
          <p:spPr>
            <a:xfrm>
              <a:off x="7288113" y="3833751"/>
              <a:ext cx="3047946" cy="69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Storage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AEB8-6011-4821-B381-2A51109D3540}"/>
              </a:ext>
            </a:extLst>
          </p:cNvPr>
          <p:cNvGrpSpPr/>
          <p:nvPr/>
        </p:nvGrpSpPr>
        <p:grpSpPr>
          <a:xfrm>
            <a:off x="500039" y="4027500"/>
            <a:ext cx="3893096" cy="650487"/>
            <a:chOff x="7135798" y="3672354"/>
            <a:chExt cx="3246357" cy="1137895"/>
          </a:xfrm>
        </p:grpSpPr>
        <p:sp>
          <p:nvSpPr>
            <p:cNvPr id="37" name="Rounded Rectangle 30">
              <a:extLst>
                <a:ext uri="{FF2B5EF4-FFF2-40B4-BE49-F238E27FC236}">
                  <a16:creationId xmlns:a16="http://schemas.microsoft.com/office/drawing/2014/main" id="{8A06C36B-B022-4104-814C-F5E865AE6521}"/>
                </a:ext>
              </a:extLst>
            </p:cNvPr>
            <p:cNvSpPr/>
            <p:nvPr/>
          </p:nvSpPr>
          <p:spPr>
            <a:xfrm>
              <a:off x="7135798" y="3672354"/>
              <a:ext cx="3246357" cy="11378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1">
              <a:extLst>
                <a:ext uri="{FF2B5EF4-FFF2-40B4-BE49-F238E27FC236}">
                  <a16:creationId xmlns:a16="http://schemas.microsoft.com/office/drawing/2014/main" id="{31BF6489-EE85-4B8A-893E-8989A7262069}"/>
                </a:ext>
              </a:extLst>
            </p:cNvPr>
            <p:cNvSpPr txBox="1"/>
            <p:nvPr/>
          </p:nvSpPr>
          <p:spPr>
            <a:xfrm>
              <a:off x="7288113" y="3899486"/>
              <a:ext cx="3047946" cy="69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Duration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5833CD-3BBE-4F94-9115-410C5B79193B}"/>
              </a:ext>
            </a:extLst>
          </p:cNvPr>
          <p:cNvGrpSpPr/>
          <p:nvPr/>
        </p:nvGrpSpPr>
        <p:grpSpPr>
          <a:xfrm>
            <a:off x="500039" y="1352322"/>
            <a:ext cx="3893096" cy="650487"/>
            <a:chOff x="7135798" y="3606618"/>
            <a:chExt cx="3246357" cy="1137896"/>
          </a:xfrm>
        </p:grpSpPr>
        <p:sp>
          <p:nvSpPr>
            <p:cNvPr id="40" name="Rounded Rectangle 30">
              <a:extLst>
                <a:ext uri="{FF2B5EF4-FFF2-40B4-BE49-F238E27FC236}">
                  <a16:creationId xmlns:a16="http://schemas.microsoft.com/office/drawing/2014/main" id="{22281D3D-93FC-43DA-9F67-A715AF016E65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31">
              <a:extLst>
                <a:ext uri="{FF2B5EF4-FFF2-40B4-BE49-F238E27FC236}">
                  <a16:creationId xmlns:a16="http://schemas.microsoft.com/office/drawing/2014/main" id="{2E8BD78A-BB7F-4697-BDA4-14DAE03A7587}"/>
                </a:ext>
              </a:extLst>
            </p:cNvPr>
            <p:cNvSpPr txBox="1"/>
            <p:nvPr/>
          </p:nvSpPr>
          <p:spPr>
            <a:xfrm>
              <a:off x="7288113" y="3789929"/>
              <a:ext cx="3047946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Access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7E1203-B9AC-4A09-918D-54050C1F1189}"/>
              </a:ext>
            </a:extLst>
          </p:cNvPr>
          <p:cNvGrpSpPr/>
          <p:nvPr/>
        </p:nvGrpSpPr>
        <p:grpSpPr>
          <a:xfrm>
            <a:off x="500039" y="4906366"/>
            <a:ext cx="3893096" cy="650487"/>
            <a:chOff x="7135798" y="3672354"/>
            <a:chExt cx="3246357" cy="1137895"/>
          </a:xfrm>
        </p:grpSpPr>
        <p:sp>
          <p:nvSpPr>
            <p:cNvPr id="54" name="Rounded Rectangle 30">
              <a:extLst>
                <a:ext uri="{FF2B5EF4-FFF2-40B4-BE49-F238E27FC236}">
                  <a16:creationId xmlns:a16="http://schemas.microsoft.com/office/drawing/2014/main" id="{EEE8480E-035D-459A-98D2-7CACAD3A9A70}"/>
                </a:ext>
              </a:extLst>
            </p:cNvPr>
            <p:cNvSpPr/>
            <p:nvPr/>
          </p:nvSpPr>
          <p:spPr>
            <a:xfrm>
              <a:off x="7135798" y="3672354"/>
              <a:ext cx="3246357" cy="11378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3AE15FAB-6381-423E-A839-2646BEC5DCF3}"/>
                </a:ext>
              </a:extLst>
            </p:cNvPr>
            <p:cNvSpPr txBox="1"/>
            <p:nvPr/>
          </p:nvSpPr>
          <p:spPr>
            <a:xfrm>
              <a:off x="7288113" y="3855663"/>
              <a:ext cx="3047946" cy="69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System limits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15E2826-3B97-4E26-975A-ED23DB4A7E38}"/>
              </a:ext>
            </a:extLst>
          </p:cNvPr>
          <p:cNvGrpSpPr/>
          <p:nvPr/>
        </p:nvGrpSpPr>
        <p:grpSpPr>
          <a:xfrm>
            <a:off x="500039" y="2234814"/>
            <a:ext cx="3893096" cy="650487"/>
            <a:chOff x="7135798" y="3562797"/>
            <a:chExt cx="3246357" cy="1137896"/>
          </a:xfrm>
        </p:grpSpPr>
        <p:sp>
          <p:nvSpPr>
            <p:cNvPr id="62" name="Rounded Rectangle 30">
              <a:extLst>
                <a:ext uri="{FF2B5EF4-FFF2-40B4-BE49-F238E27FC236}">
                  <a16:creationId xmlns:a16="http://schemas.microsoft.com/office/drawing/2014/main" id="{50895964-99D8-4AC8-B482-171D6EFB6B67}"/>
                </a:ext>
              </a:extLst>
            </p:cNvPr>
            <p:cNvSpPr/>
            <p:nvPr/>
          </p:nvSpPr>
          <p:spPr>
            <a:xfrm>
              <a:off x="7135798" y="3562797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31">
              <a:extLst>
                <a:ext uri="{FF2B5EF4-FFF2-40B4-BE49-F238E27FC236}">
                  <a16:creationId xmlns:a16="http://schemas.microsoft.com/office/drawing/2014/main" id="{0BC8832C-CDAB-4F3B-A2E3-60B59C3B3D33}"/>
                </a:ext>
              </a:extLst>
            </p:cNvPr>
            <p:cNvSpPr txBox="1"/>
            <p:nvPr/>
          </p:nvSpPr>
          <p:spPr>
            <a:xfrm>
              <a:off x="7288113" y="3724193"/>
              <a:ext cx="3047946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Amount of CPU time</a:t>
              </a:r>
            </a:p>
          </p:txBody>
        </p:sp>
      </p:grpSp>
      <p:grpSp>
        <p:nvGrpSpPr>
          <p:cNvPr id="45" name="Group 38">
            <a:extLst>
              <a:ext uri="{FF2B5EF4-FFF2-40B4-BE49-F238E27FC236}">
                <a16:creationId xmlns:a16="http://schemas.microsoft.com/office/drawing/2014/main" id="{0AFFD23B-8C2C-4BA1-9652-CCFF2E4DD5C5}"/>
              </a:ext>
            </a:extLst>
          </p:cNvPr>
          <p:cNvGrpSpPr/>
          <p:nvPr/>
        </p:nvGrpSpPr>
        <p:grpSpPr>
          <a:xfrm>
            <a:off x="4760975" y="1338705"/>
            <a:ext cx="6930985" cy="650487"/>
            <a:chOff x="7135798" y="3606618"/>
            <a:chExt cx="3246357" cy="1137896"/>
          </a:xfrm>
        </p:grpSpPr>
        <p:sp>
          <p:nvSpPr>
            <p:cNvPr id="48" name="Rounded Rectangle 30">
              <a:extLst>
                <a:ext uri="{FF2B5EF4-FFF2-40B4-BE49-F238E27FC236}">
                  <a16:creationId xmlns:a16="http://schemas.microsoft.com/office/drawing/2014/main" id="{ABC2F244-AD33-44AC-8E94-0FFB4944ABBE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A86F4388-44C7-4F74-8313-DF97EA10DB7A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Researchers performing the work  |  Experienced HPC users</a:t>
              </a:r>
            </a:p>
          </p:txBody>
        </p:sp>
      </p:grpSp>
      <p:grpSp>
        <p:nvGrpSpPr>
          <p:cNvPr id="50" name="Group 38">
            <a:extLst>
              <a:ext uri="{FF2B5EF4-FFF2-40B4-BE49-F238E27FC236}">
                <a16:creationId xmlns:a16="http://schemas.microsoft.com/office/drawing/2014/main" id="{9EBCE255-DF9A-4C8E-A684-72771A40F929}"/>
              </a:ext>
            </a:extLst>
          </p:cNvPr>
          <p:cNvGrpSpPr/>
          <p:nvPr/>
        </p:nvGrpSpPr>
        <p:grpSpPr>
          <a:xfrm>
            <a:off x="4763063" y="2217613"/>
            <a:ext cx="6930985" cy="650487"/>
            <a:chOff x="7135798" y="3606618"/>
            <a:chExt cx="3246357" cy="1137896"/>
          </a:xfrm>
        </p:grpSpPr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E5B28700-EBBD-44EF-8B32-918ECF414167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C8207E56-7769-4D12-BF68-00D5BD0CAF8F}"/>
                </a:ext>
              </a:extLst>
            </p:cNvPr>
            <p:cNvSpPr txBox="1"/>
            <p:nvPr/>
          </p:nvSpPr>
          <p:spPr>
            <a:xfrm>
              <a:off x="7170773" y="3789929"/>
              <a:ext cx="3047946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&gt; 500K core-hours    |    &lt; 5M core-hours, unless justified</a:t>
              </a:r>
            </a:p>
          </p:txBody>
        </p:sp>
      </p:grpSp>
      <p:grpSp>
        <p:nvGrpSpPr>
          <p:cNvPr id="59" name="Group 38">
            <a:extLst>
              <a:ext uri="{FF2B5EF4-FFF2-40B4-BE49-F238E27FC236}">
                <a16:creationId xmlns:a16="http://schemas.microsoft.com/office/drawing/2014/main" id="{E52A7C62-2069-4A9E-9062-4A2CBE72E9D4}"/>
              </a:ext>
            </a:extLst>
          </p:cNvPr>
          <p:cNvGrpSpPr/>
          <p:nvPr/>
        </p:nvGrpSpPr>
        <p:grpSpPr>
          <a:xfrm>
            <a:off x="4779081" y="3126109"/>
            <a:ext cx="6959543" cy="650487"/>
            <a:chOff x="7135798" y="3606618"/>
            <a:chExt cx="3246357" cy="1137896"/>
          </a:xfrm>
        </p:grpSpPr>
        <p:sp>
          <p:nvSpPr>
            <p:cNvPr id="60" name="Rounded Rectangle 30">
              <a:extLst>
                <a:ext uri="{FF2B5EF4-FFF2-40B4-BE49-F238E27FC236}">
                  <a16:creationId xmlns:a16="http://schemas.microsoft.com/office/drawing/2014/main" id="{24F956D8-3C02-433F-B98C-7A5C9E2F646D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2ECCC6C7-57B5-4681-91B8-F02A6D1D29A0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Default: 2TB scratch &amp; 200k files | Describe data management</a:t>
              </a:r>
            </a:p>
          </p:txBody>
        </p:sp>
      </p:grpSp>
      <p:grpSp>
        <p:nvGrpSpPr>
          <p:cNvPr id="65" name="Group 38">
            <a:extLst>
              <a:ext uri="{FF2B5EF4-FFF2-40B4-BE49-F238E27FC236}">
                <a16:creationId xmlns:a16="http://schemas.microsoft.com/office/drawing/2014/main" id="{1BC26FB5-7388-4FB4-829F-F7370DB029C4}"/>
              </a:ext>
            </a:extLst>
          </p:cNvPr>
          <p:cNvGrpSpPr/>
          <p:nvPr/>
        </p:nvGrpSpPr>
        <p:grpSpPr>
          <a:xfrm>
            <a:off x="4768643" y="4005017"/>
            <a:ext cx="6959543" cy="650487"/>
            <a:chOff x="7135798" y="3606618"/>
            <a:chExt cx="3246357" cy="1137896"/>
          </a:xfrm>
        </p:grpSpPr>
        <p:sp>
          <p:nvSpPr>
            <p:cNvPr id="66" name="Rounded Rectangle 30">
              <a:extLst>
                <a:ext uri="{FF2B5EF4-FFF2-40B4-BE49-F238E27FC236}">
                  <a16:creationId xmlns:a16="http://schemas.microsoft.com/office/drawing/2014/main" id="{71F81A4E-BEB9-4066-A215-E4E01B0C4630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31">
              <a:extLst>
                <a:ext uri="{FF2B5EF4-FFF2-40B4-BE49-F238E27FC236}">
                  <a16:creationId xmlns:a16="http://schemas.microsoft.com/office/drawing/2014/main" id="{21442332-6475-4835-8463-869983B0EA9E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8 months    |     20% to be used within the first 3 months</a:t>
              </a:r>
            </a:p>
          </p:txBody>
        </p:sp>
      </p:grpSp>
      <p:grpSp>
        <p:nvGrpSpPr>
          <p:cNvPr id="71" name="Group 38">
            <a:extLst>
              <a:ext uri="{FF2B5EF4-FFF2-40B4-BE49-F238E27FC236}">
                <a16:creationId xmlns:a16="http://schemas.microsoft.com/office/drawing/2014/main" id="{0277E443-FEC6-4870-BA04-9196B5278C14}"/>
              </a:ext>
            </a:extLst>
          </p:cNvPr>
          <p:cNvGrpSpPr/>
          <p:nvPr/>
        </p:nvGrpSpPr>
        <p:grpSpPr>
          <a:xfrm>
            <a:off x="4760975" y="4893861"/>
            <a:ext cx="6930985" cy="650487"/>
            <a:chOff x="7135798" y="3606618"/>
            <a:chExt cx="3246357" cy="1137896"/>
          </a:xfrm>
        </p:grpSpPr>
        <p:sp>
          <p:nvSpPr>
            <p:cNvPr id="72" name="Rounded Rectangle 30">
              <a:extLst>
                <a:ext uri="{FF2B5EF4-FFF2-40B4-BE49-F238E27FC236}">
                  <a16:creationId xmlns:a16="http://schemas.microsoft.com/office/drawing/2014/main" id="{35ACAE0A-B944-4F25-88D7-2D6001DDF92A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31">
              <a:extLst>
                <a:ext uri="{FF2B5EF4-FFF2-40B4-BE49-F238E27FC236}">
                  <a16:creationId xmlns:a16="http://schemas.microsoft.com/office/drawing/2014/main" id="{BBBE08C0-6D71-4365-9258-BB5411D9EFAE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Max 3-day </a:t>
              </a:r>
              <a:r>
                <a:rPr lang="en-US" sz="2000" b="1" dirty="0" err="1">
                  <a:solidFill>
                    <a:schemeClr val="bg1"/>
                  </a:solidFill>
                </a:rPr>
                <a:t>walltime</a:t>
              </a:r>
              <a:r>
                <a:rPr lang="en-US" sz="2000" b="1" dirty="0">
                  <a:solidFill>
                    <a:schemeClr val="bg1"/>
                  </a:solidFill>
                </a:rPr>
                <a:t> | 128/192/256 GB RAM | Software license</a:t>
              </a:r>
            </a:p>
          </p:txBody>
        </p:sp>
      </p:grp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6CFD7661-E8AE-4379-A811-5758597986E8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4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1242"/>
          </a:xfrm>
        </p:spPr>
        <p:txBody>
          <a:bodyPr/>
          <a:lstStyle/>
          <a:p>
            <a:r>
              <a:rPr lang="nl-BE" dirty="0" err="1"/>
              <a:t>Starting</a:t>
            </a:r>
            <a:r>
              <a:rPr lang="nl-BE" dirty="0"/>
              <a:t> </a:t>
            </a:r>
            <a:r>
              <a:rPr lang="nl-BE" dirty="0" err="1"/>
              <a:t>grant</a:t>
            </a:r>
            <a:r>
              <a:rPr lang="nl-BE" dirty="0"/>
              <a:t> </a:t>
            </a:r>
            <a:r>
              <a:rPr lang="nl-BE" dirty="0" err="1"/>
              <a:t>limits</a:t>
            </a:r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842F91-E527-4E0E-A548-9F1295AD8D76}"/>
              </a:ext>
            </a:extLst>
          </p:cNvPr>
          <p:cNvGrpSpPr/>
          <p:nvPr/>
        </p:nvGrpSpPr>
        <p:grpSpPr>
          <a:xfrm>
            <a:off x="500039" y="3128808"/>
            <a:ext cx="3893096" cy="650487"/>
            <a:chOff x="7135798" y="3672354"/>
            <a:chExt cx="3246357" cy="1137895"/>
          </a:xfrm>
        </p:grpSpPr>
        <p:sp>
          <p:nvSpPr>
            <p:cNvPr id="35" name="Rounded Rectangle 30"/>
            <p:cNvSpPr/>
            <p:nvPr/>
          </p:nvSpPr>
          <p:spPr>
            <a:xfrm>
              <a:off x="7135798" y="3672354"/>
              <a:ext cx="3246357" cy="11378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1"/>
            <p:cNvSpPr txBox="1"/>
            <p:nvPr/>
          </p:nvSpPr>
          <p:spPr>
            <a:xfrm>
              <a:off x="7288113" y="3833751"/>
              <a:ext cx="3047946" cy="69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Storage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AEB8-6011-4821-B381-2A51109D3540}"/>
              </a:ext>
            </a:extLst>
          </p:cNvPr>
          <p:cNvGrpSpPr/>
          <p:nvPr/>
        </p:nvGrpSpPr>
        <p:grpSpPr>
          <a:xfrm>
            <a:off x="500039" y="4027500"/>
            <a:ext cx="3893096" cy="650487"/>
            <a:chOff x="7135798" y="3672354"/>
            <a:chExt cx="3246357" cy="1137895"/>
          </a:xfrm>
        </p:grpSpPr>
        <p:sp>
          <p:nvSpPr>
            <p:cNvPr id="37" name="Rounded Rectangle 30">
              <a:extLst>
                <a:ext uri="{FF2B5EF4-FFF2-40B4-BE49-F238E27FC236}">
                  <a16:creationId xmlns:a16="http://schemas.microsoft.com/office/drawing/2014/main" id="{8A06C36B-B022-4104-814C-F5E865AE6521}"/>
                </a:ext>
              </a:extLst>
            </p:cNvPr>
            <p:cNvSpPr/>
            <p:nvPr/>
          </p:nvSpPr>
          <p:spPr>
            <a:xfrm>
              <a:off x="7135798" y="3672354"/>
              <a:ext cx="3246357" cy="11378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1">
              <a:extLst>
                <a:ext uri="{FF2B5EF4-FFF2-40B4-BE49-F238E27FC236}">
                  <a16:creationId xmlns:a16="http://schemas.microsoft.com/office/drawing/2014/main" id="{31BF6489-EE85-4B8A-893E-8989A7262069}"/>
                </a:ext>
              </a:extLst>
            </p:cNvPr>
            <p:cNvSpPr txBox="1"/>
            <p:nvPr/>
          </p:nvSpPr>
          <p:spPr>
            <a:xfrm>
              <a:off x="7288113" y="3899486"/>
              <a:ext cx="3047946" cy="69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Duration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5833CD-3BBE-4F94-9115-410C5B79193B}"/>
              </a:ext>
            </a:extLst>
          </p:cNvPr>
          <p:cNvGrpSpPr/>
          <p:nvPr/>
        </p:nvGrpSpPr>
        <p:grpSpPr>
          <a:xfrm>
            <a:off x="500039" y="1352322"/>
            <a:ext cx="3893096" cy="650487"/>
            <a:chOff x="7135798" y="3606618"/>
            <a:chExt cx="3246357" cy="1137896"/>
          </a:xfrm>
        </p:grpSpPr>
        <p:sp>
          <p:nvSpPr>
            <p:cNvPr id="40" name="Rounded Rectangle 30">
              <a:extLst>
                <a:ext uri="{FF2B5EF4-FFF2-40B4-BE49-F238E27FC236}">
                  <a16:creationId xmlns:a16="http://schemas.microsoft.com/office/drawing/2014/main" id="{22281D3D-93FC-43DA-9F67-A715AF016E65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31">
              <a:extLst>
                <a:ext uri="{FF2B5EF4-FFF2-40B4-BE49-F238E27FC236}">
                  <a16:creationId xmlns:a16="http://schemas.microsoft.com/office/drawing/2014/main" id="{2E8BD78A-BB7F-4697-BDA4-14DAE03A7587}"/>
                </a:ext>
              </a:extLst>
            </p:cNvPr>
            <p:cNvSpPr txBox="1"/>
            <p:nvPr/>
          </p:nvSpPr>
          <p:spPr>
            <a:xfrm>
              <a:off x="7288113" y="3789929"/>
              <a:ext cx="3047946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Access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7E1203-B9AC-4A09-918D-54050C1F1189}"/>
              </a:ext>
            </a:extLst>
          </p:cNvPr>
          <p:cNvGrpSpPr/>
          <p:nvPr/>
        </p:nvGrpSpPr>
        <p:grpSpPr>
          <a:xfrm>
            <a:off x="500039" y="4906366"/>
            <a:ext cx="3893096" cy="650487"/>
            <a:chOff x="7135798" y="3672354"/>
            <a:chExt cx="3246357" cy="1137895"/>
          </a:xfrm>
        </p:grpSpPr>
        <p:sp>
          <p:nvSpPr>
            <p:cNvPr id="54" name="Rounded Rectangle 30">
              <a:extLst>
                <a:ext uri="{FF2B5EF4-FFF2-40B4-BE49-F238E27FC236}">
                  <a16:creationId xmlns:a16="http://schemas.microsoft.com/office/drawing/2014/main" id="{EEE8480E-035D-459A-98D2-7CACAD3A9A70}"/>
                </a:ext>
              </a:extLst>
            </p:cNvPr>
            <p:cNvSpPr/>
            <p:nvPr/>
          </p:nvSpPr>
          <p:spPr>
            <a:xfrm>
              <a:off x="7135798" y="3672354"/>
              <a:ext cx="3246357" cy="11378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3AE15FAB-6381-423E-A839-2646BEC5DCF3}"/>
                </a:ext>
              </a:extLst>
            </p:cNvPr>
            <p:cNvSpPr txBox="1"/>
            <p:nvPr/>
          </p:nvSpPr>
          <p:spPr>
            <a:xfrm>
              <a:off x="7288113" y="3855663"/>
              <a:ext cx="3047946" cy="69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System limits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15E2826-3B97-4E26-975A-ED23DB4A7E38}"/>
              </a:ext>
            </a:extLst>
          </p:cNvPr>
          <p:cNvGrpSpPr/>
          <p:nvPr/>
        </p:nvGrpSpPr>
        <p:grpSpPr>
          <a:xfrm>
            <a:off x="500039" y="2234814"/>
            <a:ext cx="3893096" cy="650487"/>
            <a:chOff x="7135798" y="3562797"/>
            <a:chExt cx="3246357" cy="1137896"/>
          </a:xfrm>
        </p:grpSpPr>
        <p:sp>
          <p:nvSpPr>
            <p:cNvPr id="62" name="Rounded Rectangle 30">
              <a:extLst>
                <a:ext uri="{FF2B5EF4-FFF2-40B4-BE49-F238E27FC236}">
                  <a16:creationId xmlns:a16="http://schemas.microsoft.com/office/drawing/2014/main" id="{50895964-99D8-4AC8-B482-171D6EFB6B67}"/>
                </a:ext>
              </a:extLst>
            </p:cNvPr>
            <p:cNvSpPr/>
            <p:nvPr/>
          </p:nvSpPr>
          <p:spPr>
            <a:xfrm>
              <a:off x="7135798" y="3562797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31">
              <a:extLst>
                <a:ext uri="{FF2B5EF4-FFF2-40B4-BE49-F238E27FC236}">
                  <a16:creationId xmlns:a16="http://schemas.microsoft.com/office/drawing/2014/main" id="{0BC8832C-CDAB-4F3B-A2E3-60B59C3B3D33}"/>
                </a:ext>
              </a:extLst>
            </p:cNvPr>
            <p:cNvSpPr txBox="1"/>
            <p:nvPr/>
          </p:nvSpPr>
          <p:spPr>
            <a:xfrm>
              <a:off x="7288113" y="3724193"/>
              <a:ext cx="3047946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Amount of CPU time</a:t>
              </a:r>
            </a:p>
          </p:txBody>
        </p:sp>
      </p:grpSp>
      <p:grpSp>
        <p:nvGrpSpPr>
          <p:cNvPr id="45" name="Group 38">
            <a:extLst>
              <a:ext uri="{FF2B5EF4-FFF2-40B4-BE49-F238E27FC236}">
                <a16:creationId xmlns:a16="http://schemas.microsoft.com/office/drawing/2014/main" id="{0AFFD23B-8C2C-4BA1-9652-CCFF2E4DD5C5}"/>
              </a:ext>
            </a:extLst>
          </p:cNvPr>
          <p:cNvGrpSpPr/>
          <p:nvPr/>
        </p:nvGrpSpPr>
        <p:grpSpPr>
          <a:xfrm>
            <a:off x="4760976" y="1338705"/>
            <a:ext cx="3893096" cy="650487"/>
            <a:chOff x="7135798" y="3606618"/>
            <a:chExt cx="3246357" cy="1137896"/>
          </a:xfrm>
        </p:grpSpPr>
        <p:sp>
          <p:nvSpPr>
            <p:cNvPr id="48" name="Rounded Rectangle 30">
              <a:extLst>
                <a:ext uri="{FF2B5EF4-FFF2-40B4-BE49-F238E27FC236}">
                  <a16:creationId xmlns:a16="http://schemas.microsoft.com/office/drawing/2014/main" id="{ABC2F244-AD33-44AC-8E94-0FFB4944ABBE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A86F4388-44C7-4F74-8313-DF97EA10DB7A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Individual application</a:t>
              </a:r>
            </a:p>
          </p:txBody>
        </p:sp>
      </p:grpSp>
      <p:grpSp>
        <p:nvGrpSpPr>
          <p:cNvPr id="50" name="Group 38">
            <a:extLst>
              <a:ext uri="{FF2B5EF4-FFF2-40B4-BE49-F238E27FC236}">
                <a16:creationId xmlns:a16="http://schemas.microsoft.com/office/drawing/2014/main" id="{9EBCE255-DF9A-4C8E-A684-72771A40F929}"/>
              </a:ext>
            </a:extLst>
          </p:cNvPr>
          <p:cNvGrpSpPr/>
          <p:nvPr/>
        </p:nvGrpSpPr>
        <p:grpSpPr>
          <a:xfrm>
            <a:off x="4763064" y="2217613"/>
            <a:ext cx="3893096" cy="650487"/>
            <a:chOff x="7135798" y="3606618"/>
            <a:chExt cx="3246357" cy="1137896"/>
          </a:xfrm>
        </p:grpSpPr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E5B28700-EBBD-44EF-8B32-918ECF414167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C8207E56-7769-4D12-BF68-00D5BD0CAF8F}"/>
                </a:ext>
              </a:extLst>
            </p:cNvPr>
            <p:cNvSpPr txBox="1"/>
            <p:nvPr/>
          </p:nvSpPr>
          <p:spPr>
            <a:xfrm>
              <a:off x="7170773" y="3789929"/>
              <a:ext cx="3047946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500K core-hours</a:t>
              </a:r>
            </a:p>
          </p:txBody>
        </p:sp>
      </p:grpSp>
      <p:grpSp>
        <p:nvGrpSpPr>
          <p:cNvPr id="59" name="Group 38">
            <a:extLst>
              <a:ext uri="{FF2B5EF4-FFF2-40B4-BE49-F238E27FC236}">
                <a16:creationId xmlns:a16="http://schemas.microsoft.com/office/drawing/2014/main" id="{E52A7C62-2069-4A9E-9062-4A2CBE72E9D4}"/>
              </a:ext>
            </a:extLst>
          </p:cNvPr>
          <p:cNvGrpSpPr/>
          <p:nvPr/>
        </p:nvGrpSpPr>
        <p:grpSpPr>
          <a:xfrm>
            <a:off x="4779081" y="3126109"/>
            <a:ext cx="3909137" cy="650487"/>
            <a:chOff x="7135798" y="3606618"/>
            <a:chExt cx="3246357" cy="1137896"/>
          </a:xfrm>
        </p:grpSpPr>
        <p:sp>
          <p:nvSpPr>
            <p:cNvPr id="60" name="Rounded Rectangle 30">
              <a:extLst>
                <a:ext uri="{FF2B5EF4-FFF2-40B4-BE49-F238E27FC236}">
                  <a16:creationId xmlns:a16="http://schemas.microsoft.com/office/drawing/2014/main" id="{24F956D8-3C02-433F-B98C-7A5C9E2F646D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2ECCC6C7-57B5-4681-91B8-F02A6D1D29A0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1TB scratch &amp; 100k files</a:t>
              </a:r>
            </a:p>
          </p:txBody>
        </p:sp>
      </p:grpSp>
      <p:grpSp>
        <p:nvGrpSpPr>
          <p:cNvPr id="65" name="Group 38">
            <a:extLst>
              <a:ext uri="{FF2B5EF4-FFF2-40B4-BE49-F238E27FC236}">
                <a16:creationId xmlns:a16="http://schemas.microsoft.com/office/drawing/2014/main" id="{1BC26FB5-7388-4FB4-829F-F7370DB029C4}"/>
              </a:ext>
            </a:extLst>
          </p:cNvPr>
          <p:cNvGrpSpPr/>
          <p:nvPr/>
        </p:nvGrpSpPr>
        <p:grpSpPr>
          <a:xfrm>
            <a:off x="4768643" y="4005017"/>
            <a:ext cx="3909137" cy="650487"/>
            <a:chOff x="7135798" y="3606618"/>
            <a:chExt cx="3246357" cy="1137896"/>
          </a:xfrm>
        </p:grpSpPr>
        <p:sp>
          <p:nvSpPr>
            <p:cNvPr id="66" name="Rounded Rectangle 30">
              <a:extLst>
                <a:ext uri="{FF2B5EF4-FFF2-40B4-BE49-F238E27FC236}">
                  <a16:creationId xmlns:a16="http://schemas.microsoft.com/office/drawing/2014/main" id="{71F81A4E-BEB9-4066-A215-E4E01B0C4630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31">
              <a:extLst>
                <a:ext uri="{FF2B5EF4-FFF2-40B4-BE49-F238E27FC236}">
                  <a16:creationId xmlns:a16="http://schemas.microsoft.com/office/drawing/2014/main" id="{21442332-6475-4835-8463-869983B0EA9E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4 months</a:t>
              </a:r>
            </a:p>
          </p:txBody>
        </p:sp>
      </p:grpSp>
      <p:grpSp>
        <p:nvGrpSpPr>
          <p:cNvPr id="71" name="Group 38">
            <a:extLst>
              <a:ext uri="{FF2B5EF4-FFF2-40B4-BE49-F238E27FC236}">
                <a16:creationId xmlns:a16="http://schemas.microsoft.com/office/drawing/2014/main" id="{0277E443-FEC6-4870-BA04-9196B5278C14}"/>
              </a:ext>
            </a:extLst>
          </p:cNvPr>
          <p:cNvGrpSpPr/>
          <p:nvPr/>
        </p:nvGrpSpPr>
        <p:grpSpPr>
          <a:xfrm>
            <a:off x="4760976" y="4893861"/>
            <a:ext cx="3893096" cy="650487"/>
            <a:chOff x="7135798" y="3606618"/>
            <a:chExt cx="3246357" cy="1137896"/>
          </a:xfrm>
        </p:grpSpPr>
        <p:sp>
          <p:nvSpPr>
            <p:cNvPr id="72" name="Rounded Rectangle 30">
              <a:extLst>
                <a:ext uri="{FF2B5EF4-FFF2-40B4-BE49-F238E27FC236}">
                  <a16:creationId xmlns:a16="http://schemas.microsoft.com/office/drawing/2014/main" id="{35ACAE0A-B944-4F25-88D7-2D6001DDF92A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31">
              <a:extLst>
                <a:ext uri="{FF2B5EF4-FFF2-40B4-BE49-F238E27FC236}">
                  <a16:creationId xmlns:a16="http://schemas.microsoft.com/office/drawing/2014/main" id="{BBBE08C0-6D71-4365-9258-BB5411D9EFAE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Same limits as for proposal</a:t>
              </a:r>
            </a:p>
          </p:txBody>
        </p:sp>
      </p:grpSp>
      <p:sp>
        <p:nvSpPr>
          <p:cNvPr id="42" name="Rounded Rectangle 30">
            <a:extLst>
              <a:ext uri="{FF2B5EF4-FFF2-40B4-BE49-F238E27FC236}">
                <a16:creationId xmlns:a16="http://schemas.microsoft.com/office/drawing/2014/main" id="{75190293-05FA-4763-BF13-7F2BA610F943}"/>
              </a:ext>
            </a:extLst>
          </p:cNvPr>
          <p:cNvSpPr/>
          <p:nvPr/>
        </p:nvSpPr>
        <p:spPr>
          <a:xfrm>
            <a:off x="6294026" y="372210"/>
            <a:ext cx="4710646" cy="650487"/>
          </a:xfrm>
          <a:prstGeom prst="roundRect">
            <a:avLst/>
          </a:prstGeom>
          <a:solidFill>
            <a:srgbClr val="37B7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31">
            <a:extLst>
              <a:ext uri="{FF2B5EF4-FFF2-40B4-BE49-F238E27FC236}">
                <a16:creationId xmlns:a16="http://schemas.microsoft.com/office/drawing/2014/main" id="{B4192C35-ED9B-46B3-B1E1-AD07339D8810}"/>
              </a:ext>
            </a:extLst>
          </p:cNvPr>
          <p:cNvSpPr txBox="1"/>
          <p:nvPr/>
        </p:nvSpPr>
        <p:spPr>
          <a:xfrm>
            <a:off x="6743689" y="490250"/>
            <a:ext cx="486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Request a starting grant on time!</a:t>
            </a:r>
          </a:p>
        </p:txBody>
      </p: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B7C9B1B9-276E-48F3-A0E1-F8E5C171A508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64501"/>
            <a:ext cx="10515600" cy="1325563"/>
          </a:xfrm>
        </p:spPr>
        <p:txBody>
          <a:bodyPr/>
          <a:lstStyle/>
          <a:p>
            <a:r>
              <a:rPr lang="en-US" dirty="0"/>
              <a:t>Tier-1 Allocation Board – TAB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851529" y="1503037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93117" y="1502798"/>
            <a:ext cx="8166949" cy="185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056283" y="1653802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61405" y="1472432"/>
            <a:ext cx="7014291" cy="190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Walter </a:t>
            </a:r>
            <a:r>
              <a:rPr lang="en-GB" sz="1600" dirty="0" err="1"/>
              <a:t>Lioen</a:t>
            </a:r>
            <a:r>
              <a:rPr lang="en-GB" sz="1600" dirty="0"/>
              <a:t>, chairman (</a:t>
            </a:r>
            <a:r>
              <a:rPr lang="en-GB" sz="1600" dirty="0" err="1"/>
              <a:t>SURFsara</a:t>
            </a:r>
            <a:r>
              <a:rPr lang="en-GB" sz="1600" dirty="0"/>
              <a:t>, The Netherlands)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Nicole </a:t>
            </a:r>
            <a:r>
              <a:rPr lang="en-GB" sz="1600" dirty="0" err="1"/>
              <a:t>Audiffren</a:t>
            </a:r>
            <a:r>
              <a:rPr lang="en-GB" sz="1600" dirty="0"/>
              <a:t> (</a:t>
            </a:r>
            <a:r>
              <a:rPr lang="en-GB" sz="1600" dirty="0" err="1"/>
              <a:t>Cines</a:t>
            </a:r>
            <a:r>
              <a:rPr lang="en-GB" sz="1600" dirty="0"/>
              <a:t>, France)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Gavin Pringle (EPCC, UK)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Isabelle </a:t>
            </a:r>
            <a:r>
              <a:rPr lang="en-GB" sz="1600" dirty="0" err="1"/>
              <a:t>Dupays</a:t>
            </a:r>
            <a:r>
              <a:rPr lang="en-GB" sz="1600" dirty="0"/>
              <a:t> (IDRIS, France),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Robin Richardson (UCL, IRIS, UK)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61" y="2076743"/>
            <a:ext cx="712576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3B579FA-8C06-4770-BDBF-794185D1320C}"/>
              </a:ext>
            </a:extLst>
          </p:cNvPr>
          <p:cNvSpPr>
            <a:spLocks noChangeAspect="1"/>
          </p:cNvSpPr>
          <p:nvPr/>
        </p:nvSpPr>
        <p:spPr>
          <a:xfrm>
            <a:off x="953966" y="3882062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50CDA0-5FBE-4B1B-A3CC-752CE3D860FE}"/>
              </a:ext>
            </a:extLst>
          </p:cNvPr>
          <p:cNvSpPr/>
          <p:nvPr/>
        </p:nvSpPr>
        <p:spPr>
          <a:xfrm>
            <a:off x="1729631" y="3888299"/>
            <a:ext cx="8166949" cy="1851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5701B1-A4A4-4E04-B513-9B6B34D5C248}"/>
              </a:ext>
            </a:extLst>
          </p:cNvPr>
          <p:cNvSpPr>
            <a:spLocks noChangeAspect="1"/>
          </p:cNvSpPr>
          <p:nvPr/>
        </p:nvSpPr>
        <p:spPr>
          <a:xfrm>
            <a:off x="1121713" y="4032875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3D0A82-42CA-45A7-8E61-8D04AB011495}"/>
              </a:ext>
            </a:extLst>
          </p:cNvPr>
          <p:cNvSpPr/>
          <p:nvPr/>
        </p:nvSpPr>
        <p:spPr>
          <a:xfrm>
            <a:off x="2804992" y="4060474"/>
            <a:ext cx="7083230" cy="1528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Every proposal = independently reviewed by 2 board members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During review meeting, rating is discussed with the full board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The proposal should be self-contained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The full board decides on a final rating</a:t>
            </a:r>
            <a:endParaRPr lang="en-GB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944D65-1E5C-4364-BCC9-FB36FF19EB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85" y="4430641"/>
            <a:ext cx="723388" cy="720000"/>
          </a:xfrm>
          <a:prstGeom prst="rect">
            <a:avLst/>
          </a:prstGeom>
        </p:spPr>
      </p:pic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93AB99C9-F2B2-41BD-9963-84374720DC09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3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492272" y="4166910"/>
            <a:ext cx="369873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University hospital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(Art. 4 law on hospitals and other care facilities,10 July 2008)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7992" y="26923"/>
            <a:ext cx="10515600" cy="1325563"/>
          </a:xfrm>
        </p:spPr>
        <p:txBody>
          <a:bodyPr/>
          <a:lstStyle/>
          <a:p>
            <a:r>
              <a:rPr lang="en-US" dirty="0"/>
              <a:t>Who – Are you eligible?</a:t>
            </a:r>
          </a:p>
        </p:txBody>
      </p:sp>
      <p:pic>
        <p:nvPicPr>
          <p:cNvPr id="6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70" y="2588694"/>
            <a:ext cx="2526525" cy="1453244"/>
          </a:xfrm>
          <a:prstGeom prst="roundRect">
            <a:avLst/>
          </a:prstGeom>
        </p:spPr>
      </p:pic>
      <p:sp>
        <p:nvSpPr>
          <p:cNvPr id="7" name="Donut 6"/>
          <p:cNvSpPr>
            <a:spLocks noChangeAspect="1"/>
          </p:cNvSpPr>
          <p:nvPr/>
        </p:nvSpPr>
        <p:spPr>
          <a:xfrm>
            <a:off x="4296600" y="1496058"/>
            <a:ext cx="3600000" cy="3600000"/>
          </a:xfrm>
          <a:prstGeom prst="donut">
            <a:avLst>
              <a:gd name="adj" fmla="val 247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103914" y="1763061"/>
            <a:ext cx="524700" cy="27969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76000" y="1763061"/>
            <a:ext cx="3527917" cy="37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5401" y="1180611"/>
            <a:ext cx="35267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University or college of higher education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in the Flemish Community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576001" y="3251852"/>
            <a:ext cx="36884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01771" y="2688554"/>
            <a:ext cx="36814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Research institution under the authority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or supervision of a university or a college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200031" y="2184057"/>
            <a:ext cx="35072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dirty="0"/>
              <a:t>Higher education,</a:t>
            </a:r>
          </a:p>
          <a:p>
            <a:pPr algn="r">
              <a:spcBef>
                <a:spcPts val="600"/>
              </a:spcBef>
            </a:pPr>
            <a:r>
              <a:rPr lang="en-US" sz="1400" dirty="0"/>
              <a:t>such as a special university institution</a:t>
            </a:r>
          </a:p>
          <a:p>
            <a:pPr algn="r">
              <a:spcBef>
                <a:spcPts val="600"/>
              </a:spcBef>
            </a:pPr>
            <a:r>
              <a:rPr lang="en-US" sz="1400" dirty="0"/>
              <a:t>(Art. 169quater of the Flemish Parliament Act of 12 June 1991)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7896600" y="3315316"/>
            <a:ext cx="372231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226669" y="4602985"/>
            <a:ext cx="401945" cy="33038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76000" y="4933745"/>
            <a:ext cx="3648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6" idx="6"/>
          </p:cNvCxnSpPr>
          <p:nvPr/>
        </p:nvCxnSpPr>
        <p:spPr>
          <a:xfrm flipH="1">
            <a:off x="7476535" y="1591223"/>
            <a:ext cx="434487" cy="27578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896600" y="1766587"/>
            <a:ext cx="3720600" cy="372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206496" y="1464256"/>
            <a:ext cx="34581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dirty="0"/>
              <a:t>SOC: VIB, Flanders Make, </a:t>
            </a:r>
            <a:r>
              <a:rPr lang="en-US" sz="1400" dirty="0" err="1"/>
              <a:t>Imec</a:t>
            </a:r>
            <a:r>
              <a:rPr lang="en-US" sz="1400" dirty="0"/>
              <a:t> and VITO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335129" y="5393529"/>
            <a:ext cx="552174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accent4"/>
                </a:solidFill>
              </a:rPr>
              <a:t>Research institutions of which the activities are entirely or partially financed by the Flemish Community or the Flemish Region</a:t>
            </a:r>
          </a:p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accent4"/>
                </a:solidFill>
              </a:rPr>
              <a:t>Limited : Federally financed</a:t>
            </a:r>
          </a:p>
        </p:txBody>
      </p:sp>
      <p:cxnSp>
        <p:nvCxnSpPr>
          <p:cNvPr id="49" name="Straight Connector 48"/>
          <p:cNvCxnSpPr>
            <a:stCxn id="48" idx="4"/>
          </p:cNvCxnSpPr>
          <p:nvPr/>
        </p:nvCxnSpPr>
        <p:spPr>
          <a:xfrm>
            <a:off x="6106032" y="5106439"/>
            <a:ext cx="0" cy="13083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7404388" y="4619919"/>
            <a:ext cx="624178" cy="29590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8014145" y="4902619"/>
            <a:ext cx="36030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>
            <a:spLocks noChangeAspect="1"/>
          </p:cNvSpPr>
          <p:nvPr/>
        </p:nvSpPr>
        <p:spPr>
          <a:xfrm>
            <a:off x="4563835" y="1962068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168842" y="3053359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563835" y="4308564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683223" y="3121903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116535" y="1862376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5926032" y="4921803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116535" y="4388998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368301" y="3973951"/>
            <a:ext cx="43214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dirty="0"/>
              <a:t>Institution for post-initial education,</a:t>
            </a:r>
          </a:p>
          <a:p>
            <a:pPr algn="r">
              <a:spcBef>
                <a:spcPts val="600"/>
              </a:spcBef>
            </a:pPr>
            <a:r>
              <a:rPr lang="en-US" sz="1400" dirty="0"/>
              <a:t>support </a:t>
            </a:r>
            <a:r>
              <a:rPr lang="en-US" sz="1400" dirty="0" err="1"/>
              <a:t>centre</a:t>
            </a:r>
            <a:r>
              <a:rPr lang="en-US" sz="1400" dirty="0"/>
              <a:t> for policy-relevant research,</a:t>
            </a:r>
          </a:p>
          <a:p>
            <a:pPr algn="r">
              <a:spcBef>
                <a:spcPts val="600"/>
              </a:spcBef>
            </a:pPr>
            <a:r>
              <a:rPr lang="en-US" sz="1400" dirty="0"/>
              <a:t>Centre for Research &amp; Development Monitoring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1BF4D700-C94A-4496-BE8B-6252ABAA3FAB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2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3044" y="51975"/>
            <a:ext cx="10515600" cy="1325563"/>
          </a:xfrm>
        </p:spPr>
        <p:txBody>
          <a:bodyPr/>
          <a:lstStyle/>
          <a:p>
            <a:r>
              <a:rPr lang="nl-BE" dirty="0" err="1"/>
              <a:t>Who</a:t>
            </a:r>
            <a:r>
              <a:rPr lang="nl-BE" dirty="0"/>
              <a:t> </a:t>
            </a:r>
            <a:r>
              <a:rPr lang="en-US" dirty="0"/>
              <a:t>– A</a:t>
            </a:r>
            <a:r>
              <a:rPr lang="nl-BE" dirty="0"/>
              <a:t>re </a:t>
            </a:r>
            <a:r>
              <a:rPr lang="nl-BE" dirty="0" err="1"/>
              <a:t>you</a:t>
            </a:r>
            <a:r>
              <a:rPr lang="nl-BE" dirty="0"/>
              <a:t> a Tier-1 </a:t>
            </a:r>
            <a:r>
              <a:rPr lang="nl-BE" dirty="0" err="1"/>
              <a:t>candidate</a:t>
            </a:r>
            <a:r>
              <a:rPr lang="nl-BE" dirty="0"/>
              <a:t>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91662" y="4727330"/>
            <a:ext cx="17327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Code optimized and scalable</a:t>
            </a:r>
          </a:p>
        </p:txBody>
      </p:sp>
      <p:pic>
        <p:nvPicPr>
          <p:cNvPr id="8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70" y="2984192"/>
            <a:ext cx="2526525" cy="1453244"/>
          </a:xfrm>
          <a:prstGeom prst="roundRect">
            <a:avLst/>
          </a:prstGeom>
        </p:spPr>
      </p:pic>
      <p:sp>
        <p:nvSpPr>
          <p:cNvPr id="9" name="Donut 8"/>
          <p:cNvSpPr>
            <a:spLocks noChangeAspect="1"/>
          </p:cNvSpPr>
          <p:nvPr/>
        </p:nvSpPr>
        <p:spPr>
          <a:xfrm>
            <a:off x="4296600" y="1891556"/>
            <a:ext cx="3600000" cy="3600000"/>
          </a:xfrm>
          <a:prstGeom prst="donut">
            <a:avLst>
              <a:gd name="adj" fmla="val 247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103914" y="2158559"/>
            <a:ext cx="524700" cy="27969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455333" y="2158938"/>
            <a:ext cx="1648585" cy="1401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404188" y="1579027"/>
            <a:ext cx="13010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Experience with HPC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36333" y="3647350"/>
            <a:ext cx="142814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48922" y="3056677"/>
            <a:ext cx="1272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Code can run on HPC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38795" y="3107614"/>
            <a:ext cx="149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/>
              <a:t>Takes too long on Tier-2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7896602" y="3710815"/>
            <a:ext cx="169613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226669" y="4998483"/>
            <a:ext cx="401945" cy="33038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455333" y="5329243"/>
            <a:ext cx="1769184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0" idx="6"/>
          </p:cNvCxnSpPr>
          <p:nvPr/>
        </p:nvCxnSpPr>
        <p:spPr>
          <a:xfrm flipH="1">
            <a:off x="7476535" y="2165919"/>
            <a:ext cx="489996" cy="2719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7966531" y="2165919"/>
            <a:ext cx="1814667" cy="140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878608" y="1586779"/>
            <a:ext cx="19686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/>
              <a:t>Need lots of compute time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7404388" y="5015417"/>
            <a:ext cx="624178" cy="29590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8014147" y="5298118"/>
            <a:ext cx="1820561" cy="1320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4563835" y="2357566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4168842" y="3448857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563835" y="4704062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7683223" y="3517401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16535" y="2257874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116535" y="4784496"/>
            <a:ext cx="360000" cy="36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BEB927C7-3E8B-47A9-987C-C3D54CC72E9F}"/>
              </a:ext>
            </a:extLst>
          </p:cNvPr>
          <p:cNvSpPr/>
          <p:nvPr/>
        </p:nvSpPr>
        <p:spPr>
          <a:xfrm>
            <a:off x="8090778" y="4698060"/>
            <a:ext cx="1798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/>
              <a:t>Larger or more complex problems</a:t>
            </a: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4BEF34DE-AC52-4184-8D58-F83BD96D1A0E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8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pPr marL="812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GB" spc="-45" smtClean="0"/>
              <a:t>2</a:t>
            </a:fld>
            <a:endParaRPr lang="en-GB" spc="-45" dirty="0"/>
          </a:p>
        </p:txBody>
      </p:sp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bg2"/>
              </a:solidFill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95921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LEIBNIZ/Vaughan</a:t>
                      </a:r>
                      <a:endParaRPr lang="en-US" sz="1200" b="0" i="0" dirty="0">
                        <a:solidFill>
                          <a:schemeClr val="accent1"/>
                        </a:solidFill>
                        <a:latin typeface="Open Sans Extrabold" panose="020B0906030804020204" pitchFamily="34" charset="0"/>
                        <a:ea typeface="Open Sans Extrabold" panose="020B0906030804020204" pitchFamily="34" charset="0"/>
                        <a:cs typeface="Open Sans Extrabold" panose="020B09060308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vo" panose="02000000000000000000" pitchFamily="2" charset="0"/>
                <a:cs typeface="Calibri Light"/>
              </a:rPr>
              <a:t>Tier-2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bg2"/>
                </a:solidFill>
                <a:latin typeface="Arvo" panose="02000000000000000000" pitchFamily="2" charset="0"/>
                <a:cs typeface="Calibri Light"/>
              </a:rPr>
              <a:t>University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vo" panose="02000000000000000000" pitchFamily="2" charset="0"/>
              <a:cs typeface="Calibri Light"/>
            </a:endParaRP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49038" y="3520345"/>
            <a:ext cx="2135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BrENIAC</a:t>
            </a:r>
            <a:endParaRPr lang="en-US" sz="3600" dirty="0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vo" panose="02000000000000000000" pitchFamily="2" charset="0"/>
                <a:cs typeface="Calibri Light"/>
              </a:rPr>
              <a:t>Tier-1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chemeClr val="bg2"/>
                </a:solidFill>
                <a:latin typeface="Arvo" panose="02000000000000000000" pitchFamily="2" charset="0"/>
                <a:cs typeface="Calibri Light"/>
              </a:rPr>
              <a:t>Flanders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vo" panose="02000000000000000000" pitchFamily="2" charset="0"/>
              <a:cs typeface="Calibri Light"/>
            </a:endParaRP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vo" panose="02000000000000000000" pitchFamily="2" charset="0"/>
                <a:cs typeface="Calibri Light"/>
              </a:rPr>
              <a:t>Tier-0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chemeClr val="bg2"/>
                </a:solidFill>
                <a:latin typeface="Arvo" panose="02000000000000000000" pitchFamily="2" charset="0"/>
                <a:cs typeface="Calibri Light"/>
              </a:rPr>
              <a:t>Europe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vo" panose="02000000000000000000" pitchFamily="2" charset="0"/>
              <a:cs typeface="Calibri Light"/>
            </a:endParaRP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187" y="1029949"/>
            <a:ext cx="1044000" cy="711899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24" y="3421962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59" name="object 51"/>
          <p:cNvSpPr txBox="1">
            <a:spLocks/>
          </p:cNvSpPr>
          <p:nvPr/>
        </p:nvSpPr>
        <p:spPr>
          <a:xfrm>
            <a:off x="52880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cs typeface="Trebuchet MS"/>
              </a:rPr>
              <a:t>VSC</a:t>
            </a:r>
            <a:r>
              <a:rPr lang="en-GB"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lang="en-GB" sz="4000" spc="45" dirty="0">
                <a:solidFill>
                  <a:srgbClr val="333639"/>
                </a:solidFill>
              </a:rPr>
              <a:t>HPC environment</a:t>
            </a:r>
            <a:endParaRPr lang="en-GB" sz="4000" dirty="0"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21187" y="1928916"/>
            <a:ext cx="1170792" cy="449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560DA2-1778-4BE1-89D1-68B0B8FD03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99603" y="1775959"/>
            <a:ext cx="1569146" cy="877153"/>
          </a:xfrm>
          <a:prstGeom prst="rect">
            <a:avLst/>
          </a:prstGeom>
        </p:spPr>
      </p:pic>
      <p:sp>
        <p:nvSpPr>
          <p:cNvPr id="32" name="Rechthoek 4">
            <a:extLst>
              <a:ext uri="{FF2B5EF4-FFF2-40B4-BE49-F238E27FC236}">
                <a16:creationId xmlns:a16="http://schemas.microsoft.com/office/drawing/2014/main" id="{0B6F8E46-8BBD-4985-A4C8-C006C19CB603}"/>
              </a:ext>
            </a:extLst>
          </p:cNvPr>
          <p:cNvSpPr/>
          <p:nvPr/>
        </p:nvSpPr>
        <p:spPr>
          <a:xfrm>
            <a:off x="1837051" y="1313311"/>
            <a:ext cx="2081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Later this year</a:t>
            </a:r>
          </a:p>
        </p:txBody>
      </p:sp>
      <p:sp>
        <p:nvSpPr>
          <p:cNvPr id="50" name="Slide Number Placeholder 2">
            <a:extLst>
              <a:ext uri="{FF2B5EF4-FFF2-40B4-BE49-F238E27FC236}">
                <a16:creationId xmlns:a16="http://schemas.microsoft.com/office/drawing/2014/main" id="{C01493C6-45A8-43E5-BED0-1888281C3F67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46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3044" y="51975"/>
            <a:ext cx="10515600" cy="1325563"/>
          </a:xfrm>
        </p:spPr>
        <p:txBody>
          <a:bodyPr/>
          <a:lstStyle/>
          <a:p>
            <a:r>
              <a:rPr lang="en-US" dirty="0"/>
              <a:t>How – Writing a good proposal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867877" y="1450163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9024" y="1451751"/>
            <a:ext cx="7936476" cy="185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035624" y="1600976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52742" y="1650682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16051" y="1501871"/>
            <a:ext cx="67646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Title of research project </a:t>
            </a:r>
          </a:p>
          <a:p>
            <a:r>
              <a:rPr lang="en-US" dirty="0"/>
              <a:t>Promotor / PI</a:t>
            </a:r>
          </a:p>
          <a:p>
            <a:r>
              <a:rPr lang="en-US" dirty="0"/>
              <a:t>Needs to proof that it is a scientific validated &amp; financed project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IWETO/FRIS link is recommended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Attach confirmation letter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project has no scientific approval, letter of the institution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95447" y="1916195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867877" y="3728999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9024" y="3730587"/>
            <a:ext cx="7936476" cy="185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035624" y="3879812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52742" y="3929518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41113" y="3769164"/>
            <a:ext cx="6764660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Short description: describe the goal of the research</a:t>
            </a:r>
          </a:p>
          <a:p>
            <a:pPr>
              <a:lnSpc>
                <a:spcPct val="150000"/>
              </a:lnSpc>
            </a:pPr>
            <a:r>
              <a:rPr lang="en-US" dirty="0"/>
              <a:t>Clear and concise, layman’s terms</a:t>
            </a:r>
          </a:p>
          <a:p>
            <a:pPr>
              <a:lnSpc>
                <a:spcPct val="150000"/>
              </a:lnSpc>
            </a:pPr>
            <a:r>
              <a:rPr lang="en-US" dirty="0"/>
              <a:t>Indicate collaboration with other groups</a:t>
            </a:r>
          </a:p>
          <a:p>
            <a:pPr>
              <a:lnSpc>
                <a:spcPct val="150000"/>
              </a:lnSpc>
            </a:pPr>
            <a:r>
              <a:rPr lang="en-US" dirty="0"/>
              <a:t>The TAB appreciates well-written descriptions!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95447" y="4209714"/>
            <a:ext cx="570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11260DCE-82A8-47BD-A563-8E3F3BEB3642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8770" y="31022"/>
            <a:ext cx="10515600" cy="1325563"/>
          </a:xfrm>
        </p:spPr>
        <p:txBody>
          <a:bodyPr/>
          <a:lstStyle/>
          <a:p>
            <a:r>
              <a:rPr lang="en-US" dirty="0"/>
              <a:t>How – make a good proposal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833527" y="1447029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34673" y="1448616"/>
            <a:ext cx="8279599" cy="2228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001274" y="1597842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18392" y="1647548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06762" y="1553808"/>
            <a:ext cx="7207511" cy="2123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List all users that will use the system</a:t>
            </a:r>
          </a:p>
          <a:p>
            <a:pPr>
              <a:lnSpc>
                <a:spcPct val="150000"/>
              </a:lnSpc>
            </a:pPr>
            <a:r>
              <a:rPr lang="en-US" dirty="0"/>
              <a:t>Normally only one proposal per user doing the work</a:t>
            </a:r>
          </a:p>
          <a:p>
            <a:pPr>
              <a:lnSpc>
                <a:spcPct val="150000"/>
              </a:lnSpc>
            </a:pPr>
            <a:r>
              <a:rPr lang="en-US" dirty="0"/>
              <a:t>Describe experience of using HPC resources in the past </a:t>
            </a:r>
            <a:br>
              <a:rPr lang="en-US" dirty="0"/>
            </a:br>
            <a:r>
              <a:rPr lang="en-US" dirty="0"/>
              <a:t>	(Tier-0/Tier-1/Tier-2 infrastructure in Belgium and abroad)</a:t>
            </a:r>
          </a:p>
          <a:p>
            <a:pPr>
              <a:lnSpc>
                <a:spcPct val="150000"/>
              </a:lnSpc>
            </a:pPr>
            <a:r>
              <a:rPr lang="en-US" dirty="0"/>
              <a:t>	Mention previous granted allocations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1097" y="1913061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833527" y="4144143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61097" y="4153768"/>
            <a:ext cx="8353175" cy="18594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001274" y="4294956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18392" y="4344662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06763" y="4248609"/>
            <a:ext cx="67646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Describe why the work can not be done on Tier-2</a:t>
            </a:r>
          </a:p>
          <a:p>
            <a:r>
              <a:rPr lang="en-US" dirty="0"/>
              <a:t>Use checkbox</a:t>
            </a:r>
          </a:p>
          <a:p>
            <a:r>
              <a:rPr lang="en-US" dirty="0"/>
              <a:t>  Or </a:t>
            </a:r>
          </a:p>
          <a:p>
            <a:r>
              <a:rPr lang="en-US" dirty="0"/>
              <a:t>Specify others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23602" y="4622876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6CAA597-B52D-4914-8C56-7B8451147B41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1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73459"/>
            <a:ext cx="10515600" cy="1325563"/>
          </a:xfrm>
        </p:spPr>
        <p:txBody>
          <a:bodyPr/>
          <a:lstStyle/>
          <a:p>
            <a:r>
              <a:rPr lang="en-US" dirty="0"/>
              <a:t>How – make a good proposal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20244" y="1675631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21390" y="1675631"/>
            <a:ext cx="9088229" cy="1851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087991" y="1826444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05109" y="1876150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6630" y="1730130"/>
            <a:ext cx="755402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Provide information about software that will be used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b="1" dirty="0"/>
              <a:t>specify module name when possible</a:t>
            </a:r>
          </a:p>
          <a:p>
            <a:pPr>
              <a:lnSpc>
                <a:spcPct val="150000"/>
              </a:lnSpc>
            </a:pPr>
            <a:r>
              <a:rPr lang="en-US" dirty="0"/>
              <a:t>In case an older software version is used mention specific reason</a:t>
            </a:r>
          </a:p>
          <a:p>
            <a:pPr>
              <a:lnSpc>
                <a:spcPct val="150000"/>
              </a:lnSpc>
            </a:pPr>
            <a:r>
              <a:rPr lang="en-US" dirty="0"/>
              <a:t>Provide license / Usage agreement in case of not open source software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7814" y="2141663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47814" y="3851441"/>
            <a:ext cx="7910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If a license is needed: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Prove you have a valid license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Prove your license allows to install it on Tier-1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sure the license system used can be set on Tier-1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 sure you have enough licenses for your biggest job</a:t>
            </a:r>
          </a:p>
        </p:txBody>
      </p:sp>
      <p:sp>
        <p:nvSpPr>
          <p:cNvPr id="15" name="Rounded Rectangle 30">
            <a:extLst>
              <a:ext uri="{FF2B5EF4-FFF2-40B4-BE49-F238E27FC236}">
                <a16:creationId xmlns:a16="http://schemas.microsoft.com/office/drawing/2014/main" id="{0CF0686D-B1C9-4EDC-9AFB-311BABFFEA81}"/>
              </a:ext>
            </a:extLst>
          </p:cNvPr>
          <p:cNvSpPr/>
          <p:nvPr/>
        </p:nvSpPr>
        <p:spPr>
          <a:xfrm>
            <a:off x="8024749" y="4511919"/>
            <a:ext cx="3023577" cy="650487"/>
          </a:xfrm>
          <a:prstGeom prst="roundRect">
            <a:avLst/>
          </a:prstGeom>
          <a:solidFill>
            <a:srgbClr val="37B7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63EEB36-3330-4065-83FD-CFE7ABB9989F}"/>
              </a:ext>
            </a:extLst>
          </p:cNvPr>
          <p:cNvSpPr txBox="1"/>
          <p:nvPr/>
        </p:nvSpPr>
        <p:spPr>
          <a:xfrm>
            <a:off x="8382399" y="4629959"/>
            <a:ext cx="2665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 a starting grant!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4A3413-4BBA-4935-A90C-8C22B4CDA425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2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11573" y="1441695"/>
            <a:ext cx="7393927" cy="1867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031233" y="-1310552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83157"/>
              </p:ext>
            </p:extLst>
          </p:nvPr>
        </p:nvGraphicFramePr>
        <p:xfrm>
          <a:off x="110897" y="3524090"/>
          <a:ext cx="4437380" cy="21059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010">
                  <a:extLst>
                    <a:ext uri="{9D8B030D-6E8A-4147-A177-3AD203B41FA5}">
                      <a16:colId xmlns:a16="http://schemas.microsoft.com/office/drawing/2014/main" val="2273223454"/>
                    </a:ext>
                  </a:extLst>
                </a:gridCol>
                <a:gridCol w="902335">
                  <a:extLst>
                    <a:ext uri="{9D8B030D-6E8A-4147-A177-3AD203B41FA5}">
                      <a16:colId xmlns:a16="http://schemas.microsoft.com/office/drawing/2014/main" val="3372592718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681496335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678103354"/>
                    </a:ext>
                  </a:extLst>
                </a:gridCol>
                <a:gridCol w="1619885">
                  <a:extLst>
                    <a:ext uri="{9D8B030D-6E8A-4147-A177-3AD203B41FA5}">
                      <a16:colId xmlns:a16="http://schemas.microsoft.com/office/drawing/2014/main" val="398749094"/>
                    </a:ext>
                  </a:extLst>
                </a:gridCol>
              </a:tblGrid>
              <a:tr h="20193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Number of nodes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Total number of cores</a:t>
                      </a:r>
                      <a:endParaRPr lang="nl-BE" sz="105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Wall clock time (s)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Speedup (w.r.t. baseline)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Efficiency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83249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A</a:t>
                      </a:r>
                      <a:r>
                        <a:rPr lang="en-GB" sz="1000" baseline="-25000">
                          <a:effectLst/>
                        </a:rPr>
                        <a:t>baseline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B</a:t>
                      </a:r>
                      <a:r>
                        <a:rPr lang="en-GB" sz="1000" baseline="-25000">
                          <a:effectLst/>
                        </a:rPr>
                        <a:t>baseline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</a:t>
                      </a:r>
                      <a:r>
                        <a:rPr lang="en-GB" sz="1000" baseline="-25000">
                          <a:effectLst/>
                        </a:rPr>
                        <a:t>baseline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1.00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1.00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1177999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A1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B1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</a:t>
                      </a:r>
                      <a:r>
                        <a:rPr lang="en-GB" sz="1000" baseline="-25000">
                          <a:effectLst/>
                        </a:rPr>
                        <a:t>baseline</a:t>
                      </a:r>
                      <a:r>
                        <a:rPr lang="en-GB" sz="1000">
                          <a:effectLst/>
                        </a:rPr>
                        <a:t>/C1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(B</a:t>
                      </a:r>
                      <a:r>
                        <a:rPr lang="en-GB" sz="1000" baseline="-25000">
                          <a:effectLst/>
                        </a:rPr>
                        <a:t>baseline</a:t>
                      </a:r>
                      <a:r>
                        <a:rPr lang="en-GB" sz="1000">
                          <a:effectLst/>
                        </a:rPr>
                        <a:t>*C</a:t>
                      </a:r>
                      <a:r>
                        <a:rPr lang="en-GB" sz="1000" baseline="-25000">
                          <a:effectLst/>
                        </a:rPr>
                        <a:t>baseline</a:t>
                      </a:r>
                      <a:r>
                        <a:rPr lang="en-GB" sz="1000">
                          <a:effectLst/>
                        </a:rPr>
                        <a:t>)/(B1*C1)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924624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A2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B2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</a:t>
                      </a:r>
                      <a:r>
                        <a:rPr lang="en-GB" sz="1000" baseline="-25000">
                          <a:effectLst/>
                        </a:rPr>
                        <a:t>baseline</a:t>
                      </a:r>
                      <a:r>
                        <a:rPr lang="en-GB" sz="1000">
                          <a:effectLst/>
                        </a:rPr>
                        <a:t>/C2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(B</a:t>
                      </a:r>
                      <a:r>
                        <a:rPr lang="en-GB" sz="1000" baseline="-25000">
                          <a:effectLst/>
                        </a:rPr>
                        <a:t>baseline</a:t>
                      </a:r>
                      <a:r>
                        <a:rPr lang="en-GB" sz="1000">
                          <a:effectLst/>
                        </a:rPr>
                        <a:t>*C</a:t>
                      </a:r>
                      <a:r>
                        <a:rPr lang="en-GB" sz="1000" baseline="-25000">
                          <a:effectLst/>
                        </a:rPr>
                        <a:t>baseline</a:t>
                      </a:r>
                      <a:r>
                        <a:rPr lang="en-GB" sz="1000">
                          <a:effectLst/>
                        </a:rPr>
                        <a:t>)/(B2*C2)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4672948"/>
                  </a:ext>
                </a:extLst>
              </a:tr>
              <a:tr h="201930"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Baseline = minimal configuration with which your computational task can be carried out on Tier-1.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665076"/>
                  </a:ext>
                </a:extLst>
              </a:tr>
              <a:tr h="201930"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Wall clock time is difference between start/end of the computational task, including any I/O operations as part of that task.</a:t>
                      </a:r>
                      <a:endParaRPr lang="nl-BE" sz="105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577530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C0268885-BEE2-4C95-A9FF-DB367368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51975"/>
            <a:ext cx="10515600" cy="1325563"/>
          </a:xfrm>
        </p:spPr>
        <p:txBody>
          <a:bodyPr/>
          <a:lstStyle/>
          <a:p>
            <a:r>
              <a:rPr lang="en-US" dirty="0"/>
              <a:t>How – Writing a good proposal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9B659C91-C02D-43F4-A995-9931CDE7AA7D}"/>
              </a:ext>
            </a:extLst>
          </p:cNvPr>
          <p:cNvSpPr>
            <a:spLocks noChangeAspect="1"/>
          </p:cNvSpPr>
          <p:nvPr/>
        </p:nvSpPr>
        <p:spPr>
          <a:xfrm>
            <a:off x="867877" y="1450163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BB93E82C-CC22-4E67-B05B-1B71883EDA63}"/>
              </a:ext>
            </a:extLst>
          </p:cNvPr>
          <p:cNvSpPr/>
          <p:nvPr/>
        </p:nvSpPr>
        <p:spPr>
          <a:xfrm>
            <a:off x="1569024" y="1451751"/>
            <a:ext cx="7936476" cy="185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7">
            <a:extLst>
              <a:ext uri="{FF2B5EF4-FFF2-40B4-BE49-F238E27FC236}">
                <a16:creationId xmlns:a16="http://schemas.microsoft.com/office/drawing/2014/main" id="{D996ACEE-5DA1-4E56-8150-0EB63C8B3690}"/>
              </a:ext>
            </a:extLst>
          </p:cNvPr>
          <p:cNvSpPr>
            <a:spLocks noChangeAspect="1"/>
          </p:cNvSpPr>
          <p:nvPr/>
        </p:nvSpPr>
        <p:spPr>
          <a:xfrm>
            <a:off x="1035624" y="1600976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35B78314-D829-415A-A188-F7EF9B877BF4}"/>
              </a:ext>
            </a:extLst>
          </p:cNvPr>
          <p:cNvSpPr/>
          <p:nvPr/>
        </p:nvSpPr>
        <p:spPr>
          <a:xfrm>
            <a:off x="2652742" y="1650682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D7766D46-CA9F-4678-B464-3D5B2E7BF4F5}"/>
              </a:ext>
            </a:extLst>
          </p:cNvPr>
          <p:cNvSpPr txBox="1"/>
          <p:nvPr/>
        </p:nvSpPr>
        <p:spPr>
          <a:xfrm>
            <a:off x="1495447" y="1916195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92480" y="1313847"/>
            <a:ext cx="68643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Efficiency tests, for each software/task</a:t>
            </a:r>
          </a:p>
          <a:p>
            <a:pPr>
              <a:lnSpc>
                <a:spcPct val="150000"/>
              </a:lnSpc>
            </a:pPr>
            <a:r>
              <a:rPr lang="en-US" dirty="0"/>
              <a:t>This is the key to a good proposal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Use a starting grant !</a:t>
            </a:r>
          </a:p>
          <a:p>
            <a:pPr>
              <a:lnSpc>
                <a:spcPct val="150000"/>
              </a:lnSpc>
            </a:pPr>
            <a:r>
              <a:rPr lang="en-US" dirty="0"/>
              <a:t>Use the template</a:t>
            </a:r>
          </a:p>
          <a:p>
            <a:pPr>
              <a:lnSpc>
                <a:spcPct val="150000"/>
              </a:lnSpc>
            </a:pPr>
            <a:r>
              <a:rPr lang="en-US" dirty="0"/>
              <a:t>Use relevant captions/titles</a:t>
            </a:r>
          </a:p>
        </p:txBody>
      </p:sp>
      <p:sp>
        <p:nvSpPr>
          <p:cNvPr id="23" name="Rounded Rectangle 30">
            <a:extLst>
              <a:ext uri="{FF2B5EF4-FFF2-40B4-BE49-F238E27FC236}">
                <a16:creationId xmlns:a16="http://schemas.microsoft.com/office/drawing/2014/main" id="{93E1F2E1-D836-4E9D-9283-A73A4E24D2B4}"/>
              </a:ext>
            </a:extLst>
          </p:cNvPr>
          <p:cNvSpPr/>
          <p:nvPr/>
        </p:nvSpPr>
        <p:spPr>
          <a:xfrm>
            <a:off x="8775031" y="2092410"/>
            <a:ext cx="3023577" cy="650487"/>
          </a:xfrm>
          <a:prstGeom prst="roundRect">
            <a:avLst/>
          </a:prstGeom>
          <a:solidFill>
            <a:srgbClr val="37B7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41E684F6-357E-4C2E-A5C1-84566D87EA7A}"/>
              </a:ext>
            </a:extLst>
          </p:cNvPr>
          <p:cNvSpPr txBox="1"/>
          <p:nvPr/>
        </p:nvSpPr>
        <p:spPr>
          <a:xfrm>
            <a:off x="9132681" y="2210450"/>
            <a:ext cx="2665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 a starting grant!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55919"/>
              </p:ext>
            </p:extLst>
          </p:nvPr>
        </p:nvGraphicFramePr>
        <p:xfrm>
          <a:off x="4615373" y="3534152"/>
          <a:ext cx="4437380" cy="2911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010">
                  <a:extLst>
                    <a:ext uri="{9D8B030D-6E8A-4147-A177-3AD203B41FA5}">
                      <a16:colId xmlns:a16="http://schemas.microsoft.com/office/drawing/2014/main" val="968082180"/>
                    </a:ext>
                  </a:extLst>
                </a:gridCol>
                <a:gridCol w="902335">
                  <a:extLst>
                    <a:ext uri="{9D8B030D-6E8A-4147-A177-3AD203B41FA5}">
                      <a16:colId xmlns:a16="http://schemas.microsoft.com/office/drawing/2014/main" val="109551518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085535411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776847512"/>
                    </a:ext>
                  </a:extLst>
                </a:gridCol>
                <a:gridCol w="1619885">
                  <a:extLst>
                    <a:ext uri="{9D8B030D-6E8A-4147-A177-3AD203B41FA5}">
                      <a16:colId xmlns:a16="http://schemas.microsoft.com/office/drawing/2014/main" val="1186499852"/>
                    </a:ext>
                  </a:extLst>
                </a:gridCol>
              </a:tblGrid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Number of nodes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Total number of cores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Wall clock time (s)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Speedup (w.r.t. baseline)</a:t>
                      </a:r>
                      <a:endParaRPr lang="nl-BE" sz="105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Efficiency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682565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4000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1.00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1.00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6866389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7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580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6.90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0.99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5302248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14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289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13.84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0.99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46257018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28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146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27.40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0.98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700349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56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81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49.38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0.88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6946070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4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112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43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93.02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0.83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600838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8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224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23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173.91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0.78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177737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280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19.8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202.02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0.72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4353784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336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19.7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203.05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0.60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12581652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14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392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19.4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206.19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0.53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64622736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16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448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19.2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208.33</a:t>
                      </a:r>
                      <a:endParaRPr lang="nl-BE" sz="105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0.47</a:t>
                      </a:r>
                      <a:endParaRPr lang="nl-BE" sz="105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12063665"/>
                  </a:ext>
                </a:extLst>
              </a:tr>
            </a:tbl>
          </a:graphicData>
        </a:graphic>
      </p:graphicFrame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307303" y="3528193"/>
            <a:ext cx="3527425" cy="2306320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54B677A7-9FE4-4EA3-A23F-8547AF0B15A5}"/>
              </a:ext>
            </a:extLst>
          </p:cNvPr>
          <p:cNvSpPr txBox="1">
            <a:spLocks/>
          </p:cNvSpPr>
          <p:nvPr/>
        </p:nvSpPr>
        <p:spPr>
          <a:xfrm>
            <a:off x="5844850" y="6480596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14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F7B02-92B5-4B8C-8C3F-BB5488E71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4" y="1492920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Use a relevant problem size </a:t>
            </a:r>
          </a:p>
          <a:p>
            <a:pPr lvl="1"/>
            <a:r>
              <a:rPr lang="en-GB" sz="2000" dirty="0"/>
              <a:t>Model size, geometry, atoms in model</a:t>
            </a:r>
          </a:p>
          <a:p>
            <a:pPr lvl="1"/>
            <a:r>
              <a:rPr lang="en-GB" sz="2000" dirty="0"/>
              <a:t>Grid size, with a relevant workload in each cell</a:t>
            </a:r>
          </a:p>
          <a:p>
            <a:pPr lvl="1"/>
            <a:r>
              <a:rPr lang="en-GB" sz="2000" dirty="0"/>
              <a:t>Same AMR levels</a:t>
            </a:r>
          </a:p>
          <a:p>
            <a:pPr lvl="1"/>
            <a:endParaRPr lang="en-GB" sz="2000" dirty="0"/>
          </a:p>
          <a:p>
            <a:r>
              <a:rPr lang="en-GB" sz="2400" dirty="0"/>
              <a:t>Use the minimum time of at least 3 separate runs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EEA-0B29-40A2-9C47-B5B3EF7E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53" y="124573"/>
            <a:ext cx="11722767" cy="1325563"/>
          </a:xfrm>
        </p:spPr>
        <p:txBody>
          <a:bodyPr/>
          <a:lstStyle/>
          <a:p>
            <a:r>
              <a:rPr lang="nl-BE" dirty="0" err="1"/>
              <a:t>Scaling</a:t>
            </a:r>
            <a:r>
              <a:rPr lang="nl-BE" dirty="0"/>
              <a:t> tips – </a:t>
            </a:r>
            <a:r>
              <a:rPr lang="nl-BE" dirty="0" err="1"/>
              <a:t>Representative</a:t>
            </a:r>
            <a:r>
              <a:rPr lang="nl-BE" dirty="0"/>
              <a:t> </a:t>
            </a:r>
            <a:r>
              <a:rPr lang="nl-BE" dirty="0" err="1"/>
              <a:t>results</a:t>
            </a:r>
            <a:r>
              <a:rPr lang="nl-BE" dirty="0"/>
              <a:t> 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579BC03-3C52-4124-B026-707D57251458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434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F7B02-92B5-4B8C-8C3F-BB5488E71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4" y="1623495"/>
            <a:ext cx="11000874" cy="4280001"/>
          </a:xfrm>
        </p:spPr>
        <p:txBody>
          <a:bodyPr>
            <a:normAutofit/>
          </a:bodyPr>
          <a:lstStyle/>
          <a:p>
            <a:r>
              <a:rPr lang="nl-BE" sz="2400" dirty="0" err="1"/>
              <a:t>BrENIAC</a:t>
            </a:r>
            <a:r>
              <a:rPr lang="nl-BE" sz="2400" dirty="0"/>
              <a:t> has 2 different CPU types</a:t>
            </a:r>
          </a:p>
          <a:p>
            <a:pPr lvl="1"/>
            <a:r>
              <a:rPr lang="nl-BE" sz="2000" dirty="0"/>
              <a:t>Be </a:t>
            </a:r>
            <a:r>
              <a:rPr lang="nl-BE" sz="2000" dirty="0" err="1"/>
              <a:t>sure</a:t>
            </a:r>
            <a:r>
              <a:rPr lang="nl-BE" sz="2000" dirty="0"/>
              <a:t> </a:t>
            </a:r>
            <a:r>
              <a:rPr lang="nl-BE" sz="2000" dirty="0" err="1"/>
              <a:t>to</a:t>
            </a:r>
            <a:r>
              <a:rPr lang="nl-BE" sz="2000" dirty="0"/>
              <a:t> </a:t>
            </a:r>
            <a:r>
              <a:rPr lang="nl-BE" sz="2000" dirty="0" err="1"/>
              <a:t>use</a:t>
            </a:r>
            <a:r>
              <a:rPr lang="nl-BE" sz="2000" dirty="0"/>
              <a:t> a </a:t>
            </a:r>
            <a:r>
              <a:rPr lang="nl-BE" sz="2000" dirty="0" err="1"/>
              <a:t>specific</a:t>
            </a:r>
            <a:r>
              <a:rPr lang="nl-BE" sz="2000" dirty="0"/>
              <a:t> type in </a:t>
            </a:r>
            <a:r>
              <a:rPr lang="nl-BE" sz="2000" dirty="0" err="1"/>
              <a:t>your</a:t>
            </a:r>
            <a:r>
              <a:rPr lang="nl-BE" sz="2000" dirty="0"/>
              <a:t> tests </a:t>
            </a:r>
          </a:p>
          <a:p>
            <a:pPr lvl="1"/>
            <a:r>
              <a:rPr lang="nl-BE" sz="2000" dirty="0" err="1"/>
              <a:t>Initally</a:t>
            </a:r>
            <a:r>
              <a:rPr lang="nl-BE" sz="2000" dirty="0"/>
              <a:t> test on </a:t>
            </a:r>
            <a:r>
              <a:rPr lang="nl-BE" sz="2000" dirty="0" err="1"/>
              <a:t>both</a:t>
            </a:r>
            <a:r>
              <a:rPr lang="nl-BE" sz="2000" dirty="0"/>
              <a:t> types </a:t>
            </a:r>
            <a:r>
              <a:rPr lang="nl-BE" sz="2000" dirty="0" err="1"/>
              <a:t>to</a:t>
            </a:r>
            <a:r>
              <a:rPr lang="nl-BE" sz="2000" dirty="0"/>
              <a:t> </a:t>
            </a:r>
            <a:r>
              <a:rPr lang="nl-BE" sz="2000" dirty="0" err="1"/>
              <a:t>determine</a:t>
            </a:r>
            <a:r>
              <a:rPr lang="nl-BE" sz="2000" dirty="0"/>
              <a:t> </a:t>
            </a:r>
            <a:r>
              <a:rPr lang="nl-BE" sz="2000" dirty="0" err="1"/>
              <a:t>which</a:t>
            </a:r>
            <a:r>
              <a:rPr lang="nl-BE" sz="2000" dirty="0"/>
              <a:t> </a:t>
            </a:r>
            <a:r>
              <a:rPr lang="nl-BE" sz="2000" dirty="0" err="1"/>
              <a:t>you</a:t>
            </a:r>
            <a:r>
              <a:rPr lang="nl-BE" sz="2000" dirty="0"/>
              <a:t> </a:t>
            </a:r>
            <a:r>
              <a:rPr lang="nl-BE" sz="2000" dirty="0" err="1"/>
              <a:t>can</a:t>
            </a:r>
            <a:r>
              <a:rPr lang="nl-BE" sz="2000" dirty="0"/>
              <a:t> </a:t>
            </a:r>
            <a:r>
              <a:rPr lang="nl-BE" sz="2000" dirty="0" err="1"/>
              <a:t>use</a:t>
            </a:r>
            <a:r>
              <a:rPr lang="nl-BE" sz="2000" dirty="0"/>
              <a:t> best</a:t>
            </a:r>
          </a:p>
          <a:p>
            <a:pPr lvl="1"/>
            <a:r>
              <a:rPr lang="nl-BE" sz="2000" dirty="0" err="1"/>
              <a:t>Mention</a:t>
            </a:r>
            <a:r>
              <a:rPr lang="nl-BE" sz="2000" dirty="0"/>
              <a:t> </a:t>
            </a:r>
            <a:r>
              <a:rPr lang="nl-BE" sz="2000" dirty="0" err="1"/>
              <a:t>the</a:t>
            </a:r>
            <a:r>
              <a:rPr lang="nl-BE" sz="2000" dirty="0"/>
              <a:t> type </a:t>
            </a:r>
            <a:r>
              <a:rPr lang="nl-BE" sz="2000" dirty="0" err="1"/>
              <a:t>used</a:t>
            </a:r>
            <a:r>
              <a:rPr lang="nl-BE" sz="2000" dirty="0"/>
              <a:t> in </a:t>
            </a:r>
            <a:r>
              <a:rPr lang="nl-BE" sz="2000" dirty="0" err="1"/>
              <a:t>the</a:t>
            </a:r>
            <a:r>
              <a:rPr lang="nl-BE" sz="2000" dirty="0"/>
              <a:t> </a:t>
            </a:r>
            <a:r>
              <a:rPr lang="nl-BE" sz="2000" dirty="0" err="1"/>
              <a:t>proposal</a:t>
            </a:r>
            <a:br>
              <a:rPr lang="nl-BE" sz="2000" dirty="0"/>
            </a:br>
            <a:endParaRPr lang="nl-BE" sz="2000" dirty="0"/>
          </a:p>
          <a:p>
            <a:r>
              <a:rPr lang="nl-BE" sz="2200" dirty="0" err="1"/>
              <a:t>Inter</a:t>
            </a:r>
            <a:r>
              <a:rPr lang="nl-BE" sz="2200" dirty="0"/>
              <a:t>-node </a:t>
            </a:r>
            <a:r>
              <a:rPr lang="nl-BE" sz="2200" dirty="0" err="1"/>
              <a:t>communication</a:t>
            </a:r>
            <a:endParaRPr lang="nl-BE" sz="2200" dirty="0"/>
          </a:p>
          <a:p>
            <a:pPr lvl="1"/>
            <a:r>
              <a:rPr lang="nl-BE" sz="2000" dirty="0"/>
              <a:t>If </a:t>
            </a:r>
            <a:r>
              <a:rPr lang="nl-BE" sz="2000" dirty="0" err="1"/>
              <a:t>timings</a:t>
            </a:r>
            <a:r>
              <a:rPr lang="nl-BE" sz="2000" dirty="0"/>
              <a:t> </a:t>
            </a:r>
            <a:r>
              <a:rPr lang="nl-BE" sz="2000" dirty="0" err="1"/>
              <a:t>strongly</a:t>
            </a:r>
            <a:r>
              <a:rPr lang="nl-BE" sz="2000" dirty="0"/>
              <a:t> </a:t>
            </a:r>
            <a:r>
              <a:rPr lang="nl-BE" sz="2000" dirty="0" err="1"/>
              <a:t>vary</a:t>
            </a:r>
            <a:r>
              <a:rPr lang="nl-BE" sz="2000" dirty="0"/>
              <a:t> in </a:t>
            </a:r>
            <a:r>
              <a:rPr lang="nl-BE" sz="2000" dirty="0" err="1"/>
              <a:t>multi</a:t>
            </a:r>
            <a:r>
              <a:rPr lang="nl-BE" sz="2000" dirty="0"/>
              <a:t>-node jobs, </a:t>
            </a:r>
            <a:r>
              <a:rPr lang="nl-BE" sz="2000" dirty="0" err="1"/>
              <a:t>consider</a:t>
            </a:r>
            <a:r>
              <a:rPr lang="nl-BE" sz="2000" dirty="0"/>
              <a:t> </a:t>
            </a:r>
            <a:r>
              <a:rPr lang="nl-BE" sz="2000" dirty="0" err="1"/>
              <a:t>using</a:t>
            </a:r>
            <a:r>
              <a:rPr lang="nl-BE" sz="2000" dirty="0"/>
              <a:t> </a:t>
            </a:r>
            <a:r>
              <a:rPr lang="nl-BE" sz="2000" dirty="0" err="1"/>
              <a:t>nodes</a:t>
            </a:r>
            <a:r>
              <a:rPr lang="nl-BE" sz="2000" dirty="0"/>
              <a:t> on </a:t>
            </a:r>
            <a:r>
              <a:rPr lang="nl-BE" sz="2000" dirty="0" err="1"/>
              <a:t>the</a:t>
            </a:r>
            <a:r>
              <a:rPr lang="nl-BE" sz="2000" dirty="0"/>
              <a:t> </a:t>
            </a:r>
            <a:r>
              <a:rPr lang="nl-BE" sz="2000" dirty="0" err="1"/>
              <a:t>same</a:t>
            </a:r>
            <a:r>
              <a:rPr lang="nl-BE" sz="2000" dirty="0"/>
              <a:t> </a:t>
            </a:r>
            <a:r>
              <a:rPr lang="nl-BE" sz="2000" dirty="0" err="1"/>
              <a:t>island</a:t>
            </a:r>
            <a:br>
              <a:rPr lang="nl-BE" sz="2000" dirty="0"/>
            </a:br>
            <a:br>
              <a:rPr lang="nl-BE" sz="2000" dirty="0"/>
            </a:br>
            <a:r>
              <a:rPr lang="nl-BE" sz="2000" dirty="0">
                <a:hlinkClick r:id="rId2"/>
              </a:rPr>
              <a:t>https://vlaams-supercomputing-centrum-vscdocumentation.readthedocs-hosted.com/en/latest/leuven/breniac_quickstart.html#job-communication-and-network-islands</a:t>
            </a:r>
            <a:endParaRPr lang="nl-BE" sz="2000" dirty="0"/>
          </a:p>
          <a:p>
            <a:pPr marL="457200" lvl="1" indent="0">
              <a:buNone/>
            </a:pPr>
            <a:endParaRPr lang="nl-BE" sz="2000" dirty="0"/>
          </a:p>
          <a:p>
            <a:pPr lvl="1"/>
            <a:endParaRPr lang="nl-BE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EEA-0B29-40A2-9C47-B5B3EF7E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2" y="153571"/>
            <a:ext cx="10515600" cy="1325563"/>
          </a:xfrm>
        </p:spPr>
        <p:txBody>
          <a:bodyPr/>
          <a:lstStyle/>
          <a:p>
            <a:r>
              <a:rPr lang="nl-BE" dirty="0" err="1"/>
              <a:t>Scaling</a:t>
            </a:r>
            <a:r>
              <a:rPr lang="nl-BE" dirty="0"/>
              <a:t> tips – Hardware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2C33B07-3FAD-4ABB-9137-FCBBA184126E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0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8C8D94-C1A1-4F3E-A284-6F8F2742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21" y="1697289"/>
            <a:ext cx="10779493" cy="3978409"/>
          </a:xfrm>
        </p:spPr>
        <p:txBody>
          <a:bodyPr>
            <a:normAutofit/>
          </a:bodyPr>
          <a:lstStyle/>
          <a:p>
            <a:r>
              <a:rPr lang="en-US" sz="2400" i="1" dirty="0"/>
              <a:t>We performed the parallel efficiency tests of our </a:t>
            </a:r>
            <a:r>
              <a:rPr lang="en-US" sz="2400" i="1" dirty="0" err="1"/>
              <a:t>sofware</a:t>
            </a:r>
            <a:r>
              <a:rPr lang="en-US" sz="2400" i="1" dirty="0"/>
              <a:t> on both architectures of Tier-1 </a:t>
            </a:r>
            <a:r>
              <a:rPr lang="en-US" sz="2400" i="1" dirty="0" err="1"/>
              <a:t>BrENIAC</a:t>
            </a:r>
            <a:r>
              <a:rPr lang="en-US" sz="2400" i="1" dirty="0"/>
              <a:t> compiled with architecture-specific modules. Our initial experiments showed that the code’s performance on </a:t>
            </a:r>
            <a:r>
              <a:rPr lang="en-US" sz="2400" b="1" i="1" dirty="0"/>
              <a:t>Skylake was 1.8 times faster than on Broadwell, so we have only focused on Skylake</a:t>
            </a:r>
            <a:r>
              <a:rPr lang="en-US" sz="2400" i="1" dirty="0"/>
              <a:t> for the remaining benchmark tests. </a:t>
            </a:r>
          </a:p>
          <a:p>
            <a:pPr marL="0" indent="0">
              <a:buNone/>
            </a:pPr>
            <a:endParaRPr lang="en-US" sz="2400" i="1" dirty="0"/>
          </a:p>
          <a:p>
            <a:r>
              <a:rPr lang="en-US" sz="2400" i="1" dirty="0"/>
              <a:t>At first the code was run for 72hrs on a single Skylake node and on a single Broadwell node. On the Skylake node the model reached the time 5.568155e9 and on the Broadwell node the time 5.370498e9. This means that on the </a:t>
            </a:r>
            <a:r>
              <a:rPr lang="en-US" sz="2400" b="1" i="1" dirty="0"/>
              <a:t>Skylake node the code runs just 3.7% faster. Therefore, we decided to run the scalability test only on the Broadwell nodes </a:t>
            </a:r>
            <a:r>
              <a:rPr lang="en-US" sz="2400" i="1" dirty="0"/>
              <a:t>as the codes does not benefit much from the Skylake architecture.</a:t>
            </a:r>
            <a:endParaRPr lang="nl-BE" sz="2400" i="1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D716D91-D71E-450F-AAB9-4670BBC5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2" y="172621"/>
            <a:ext cx="10515600" cy="1325563"/>
          </a:xfrm>
        </p:spPr>
        <p:txBody>
          <a:bodyPr/>
          <a:lstStyle/>
          <a:p>
            <a:r>
              <a:rPr lang="nl-BE" dirty="0" err="1"/>
              <a:t>Scaling</a:t>
            </a:r>
            <a:r>
              <a:rPr lang="nl-BE" dirty="0"/>
              <a:t> tips – Hardware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4724B32-5923-4664-A408-DBDEB9B32E45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14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9E1AC49-4FDD-4275-BFCC-0E7FB836C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977477"/>
              </p:ext>
            </p:extLst>
          </p:nvPr>
        </p:nvGraphicFramePr>
        <p:xfrm>
          <a:off x="1219200" y="2176463"/>
          <a:ext cx="6224588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5114759" imgH="2524190" progId="Excel.Sheet.12">
                  <p:embed/>
                </p:oleObj>
              </mc:Choice>
              <mc:Fallback>
                <p:oleObj name="Worksheet" r:id="rId3" imgW="5114759" imgH="252419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9E1AC49-4FDD-4275-BFCC-0E7FB836CD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2176463"/>
                        <a:ext cx="6224588" cy="307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DC79FB3-1034-4FB7-A689-FE7E45D76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4" y="1417764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Consider e.g. hybrid MPI – OpenMP parallelization (if possible)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9593A53-A87F-461D-8C11-D1686957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53" y="124573"/>
            <a:ext cx="11722767" cy="1325563"/>
          </a:xfrm>
        </p:spPr>
        <p:txBody>
          <a:bodyPr/>
          <a:lstStyle/>
          <a:p>
            <a:r>
              <a:rPr lang="nl-BE" dirty="0" err="1"/>
              <a:t>Scaling</a:t>
            </a:r>
            <a:r>
              <a:rPr lang="nl-BE" dirty="0"/>
              <a:t> tips – </a:t>
            </a:r>
            <a:r>
              <a:rPr lang="nl-BE" dirty="0" err="1"/>
              <a:t>Parallelization</a:t>
            </a:r>
            <a:r>
              <a:rPr lang="nl-BE" dirty="0"/>
              <a:t> options 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5D1E377-E4DF-4832-8351-B731DA15112F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200F1-151F-4ED6-AF68-851941BAEED6}"/>
              </a:ext>
            </a:extLst>
          </p:cNvPr>
          <p:cNvSpPr txBox="1"/>
          <p:nvPr/>
        </p:nvSpPr>
        <p:spPr>
          <a:xfrm>
            <a:off x="2656490" y="3275111"/>
            <a:ext cx="536027" cy="307777"/>
          </a:xfrm>
          <a:prstGeom prst="rect">
            <a:avLst/>
          </a:prstGeom>
          <a:solidFill>
            <a:srgbClr val="F4F5FC"/>
          </a:solidFill>
        </p:spPr>
        <p:txBody>
          <a:bodyPr wrap="square" rtlCol="0">
            <a:spAutoFit/>
          </a:bodyPr>
          <a:lstStyle/>
          <a:p>
            <a:r>
              <a:rPr lang="nl-BE" sz="1400" dirty="0"/>
              <a:t>MPI</a:t>
            </a:r>
          </a:p>
        </p:txBody>
      </p:sp>
    </p:spTree>
    <p:extLst>
      <p:ext uri="{BB962C8B-B14F-4D97-AF65-F5344CB8AC3E}">
        <p14:creationId xmlns:p14="http://schemas.microsoft.com/office/powerpoint/2010/main" val="1795286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F7B02-92B5-4B8C-8C3F-BB5488E71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64" y="1665205"/>
            <a:ext cx="10515600" cy="4351338"/>
          </a:xfrm>
        </p:spPr>
        <p:txBody>
          <a:bodyPr>
            <a:normAutofit/>
          </a:bodyPr>
          <a:lstStyle/>
          <a:p>
            <a:r>
              <a:rPr lang="nl-BE" sz="2400" dirty="0"/>
              <a:t>Start </a:t>
            </a:r>
            <a:r>
              <a:rPr lang="nl-BE" sz="2400" dirty="0" err="1"/>
              <a:t>with</a:t>
            </a:r>
            <a:r>
              <a:rPr lang="nl-BE" sz="2400" dirty="0"/>
              <a:t> intra-node </a:t>
            </a:r>
            <a:r>
              <a:rPr lang="nl-BE" sz="2400" dirty="0" err="1"/>
              <a:t>scaling</a:t>
            </a:r>
            <a:endParaRPr lang="nl-BE" sz="2400" dirty="0"/>
          </a:p>
          <a:p>
            <a:pPr lvl="1"/>
            <a:r>
              <a:rPr lang="nl-BE" sz="2000" dirty="0"/>
              <a:t>Start </a:t>
            </a:r>
            <a:r>
              <a:rPr lang="nl-BE" sz="2000" dirty="0" err="1"/>
              <a:t>from</a:t>
            </a:r>
            <a:r>
              <a:rPr lang="nl-BE" sz="2000" dirty="0"/>
              <a:t> </a:t>
            </a:r>
            <a:r>
              <a:rPr lang="nl-BE" sz="2000" dirty="0" err="1"/>
              <a:t>smallest</a:t>
            </a:r>
            <a:r>
              <a:rPr lang="nl-BE" sz="2000" dirty="0"/>
              <a:t> </a:t>
            </a:r>
            <a:r>
              <a:rPr lang="nl-BE" sz="2000" dirty="0" err="1"/>
              <a:t>core</a:t>
            </a:r>
            <a:r>
              <a:rPr lang="nl-BE" sz="2000" dirty="0"/>
              <a:t> </a:t>
            </a:r>
            <a:r>
              <a:rPr lang="nl-BE" sz="2000" dirty="0" err="1"/>
              <a:t>count</a:t>
            </a:r>
            <a:r>
              <a:rPr lang="nl-BE" sz="2000" dirty="0"/>
              <a:t>, </a:t>
            </a:r>
            <a:r>
              <a:rPr lang="nl-BE" sz="2000" dirty="0" err="1"/>
              <a:t>preferably</a:t>
            </a:r>
            <a:r>
              <a:rPr lang="nl-BE" sz="2000" dirty="0"/>
              <a:t> single </a:t>
            </a:r>
            <a:r>
              <a:rPr lang="nl-BE" sz="2000" dirty="0" err="1"/>
              <a:t>core</a:t>
            </a:r>
            <a:endParaRPr lang="nl-BE" sz="2000" dirty="0"/>
          </a:p>
          <a:p>
            <a:pPr lvl="1"/>
            <a:r>
              <a:rPr lang="nl-BE" sz="2000" dirty="0"/>
              <a:t>Use </a:t>
            </a:r>
            <a:r>
              <a:rPr lang="nl-BE" sz="2000" dirty="0" err="1"/>
              <a:t>appropriate</a:t>
            </a:r>
            <a:r>
              <a:rPr lang="nl-BE" sz="2000" dirty="0"/>
              <a:t> timesteps/</a:t>
            </a:r>
            <a:r>
              <a:rPr lang="nl-BE" sz="2000" dirty="0" err="1"/>
              <a:t>simulation</a:t>
            </a:r>
            <a:r>
              <a:rPr lang="nl-BE" sz="2000" dirty="0"/>
              <a:t> time </a:t>
            </a:r>
            <a:r>
              <a:rPr lang="nl-BE" sz="2000" dirty="0" err="1"/>
              <a:t>to</a:t>
            </a:r>
            <a:r>
              <a:rPr lang="nl-BE" sz="2000" dirty="0"/>
              <a:t> fit in 3-day </a:t>
            </a:r>
            <a:r>
              <a:rPr lang="nl-BE" sz="2000" dirty="0" err="1"/>
              <a:t>walltime</a:t>
            </a:r>
            <a:r>
              <a:rPr lang="nl-BE" sz="2000" dirty="0"/>
              <a:t>,</a:t>
            </a:r>
            <a:br>
              <a:rPr lang="nl-BE" sz="2000" dirty="0"/>
            </a:br>
            <a:r>
              <a:rPr lang="nl-BE" sz="2000" dirty="0"/>
              <a:t>do </a:t>
            </a:r>
            <a:r>
              <a:rPr lang="nl-BE" sz="2000" dirty="0" err="1"/>
              <a:t>not</a:t>
            </a:r>
            <a:r>
              <a:rPr lang="nl-BE" sz="2000" dirty="0"/>
              <a:t> change </a:t>
            </a:r>
            <a:r>
              <a:rPr lang="nl-BE" sz="2000" dirty="0" err="1"/>
              <a:t>the</a:t>
            </a:r>
            <a:r>
              <a:rPr lang="nl-BE" sz="2000" dirty="0"/>
              <a:t> domain </a:t>
            </a:r>
            <a:r>
              <a:rPr lang="nl-BE" sz="2000" dirty="0" err="1"/>
              <a:t>size</a:t>
            </a:r>
            <a:endParaRPr lang="nl-BE" sz="2000" dirty="0"/>
          </a:p>
          <a:p>
            <a:pPr lvl="1"/>
            <a:r>
              <a:rPr lang="nl-BE" sz="2000" dirty="0"/>
              <a:t>Run </a:t>
            </a:r>
            <a:r>
              <a:rPr lang="nl-BE" sz="2000" dirty="0" err="1"/>
              <a:t>with</a:t>
            </a:r>
            <a:r>
              <a:rPr lang="nl-BE" sz="2000" dirty="0"/>
              <a:t> 1/7/14/28 cores</a:t>
            </a:r>
          </a:p>
          <a:p>
            <a:pPr lvl="1"/>
            <a:endParaRPr lang="nl-BE" sz="1800" dirty="0"/>
          </a:p>
          <a:p>
            <a:r>
              <a:rPr lang="nl-BE" sz="2200" dirty="0" err="1"/>
              <a:t>Then</a:t>
            </a:r>
            <a:r>
              <a:rPr lang="nl-BE" sz="2200" dirty="0"/>
              <a:t> move on </a:t>
            </a:r>
            <a:r>
              <a:rPr lang="nl-BE" sz="2200" dirty="0" err="1"/>
              <a:t>to</a:t>
            </a:r>
            <a:r>
              <a:rPr lang="nl-BE" sz="2200" dirty="0"/>
              <a:t> multiple </a:t>
            </a:r>
            <a:r>
              <a:rPr lang="nl-BE" sz="2200" dirty="0" err="1"/>
              <a:t>nodes</a:t>
            </a:r>
            <a:endParaRPr lang="nl-BE" sz="2200" dirty="0"/>
          </a:p>
          <a:p>
            <a:endParaRPr lang="nl-BE" sz="2200" dirty="0"/>
          </a:p>
          <a:p>
            <a:r>
              <a:rPr lang="nl-BE" sz="2200" dirty="0" err="1"/>
              <a:t>You</a:t>
            </a:r>
            <a:r>
              <a:rPr lang="nl-BE" sz="2200" dirty="0"/>
              <a:t> </a:t>
            </a:r>
            <a:r>
              <a:rPr lang="nl-BE" sz="2200" dirty="0" err="1"/>
              <a:t>can</a:t>
            </a:r>
            <a:r>
              <a:rPr lang="nl-BE" sz="2200" dirty="0"/>
              <a:t> make </a:t>
            </a:r>
            <a:r>
              <a:rPr lang="nl-BE" sz="2200" dirty="0" err="1"/>
              <a:t>use</a:t>
            </a:r>
            <a:r>
              <a:rPr lang="nl-BE" sz="2200" dirty="0"/>
              <a:t> of </a:t>
            </a:r>
            <a:r>
              <a:rPr lang="nl-BE" sz="2200" dirty="0" err="1"/>
              <a:t>profiling</a:t>
            </a:r>
            <a:r>
              <a:rPr lang="nl-BE" sz="2200" dirty="0"/>
              <a:t> tools</a:t>
            </a:r>
          </a:p>
          <a:p>
            <a:pPr lvl="1"/>
            <a:r>
              <a:rPr lang="nl-BE" sz="1800" dirty="0" err="1"/>
              <a:t>Can</a:t>
            </a:r>
            <a:r>
              <a:rPr lang="nl-BE" sz="1800" dirty="0"/>
              <a:t> help </a:t>
            </a:r>
            <a:r>
              <a:rPr lang="nl-BE" sz="1800" dirty="0" err="1"/>
              <a:t>you</a:t>
            </a:r>
            <a:r>
              <a:rPr lang="nl-BE" sz="1800" dirty="0"/>
              <a:t> </a:t>
            </a:r>
            <a:r>
              <a:rPr lang="nl-BE" sz="1800" dirty="0" err="1"/>
              <a:t>to</a:t>
            </a:r>
            <a:r>
              <a:rPr lang="nl-BE" sz="1800" dirty="0"/>
              <a:t> </a:t>
            </a:r>
            <a:r>
              <a:rPr lang="nl-BE" sz="1800" dirty="0" err="1"/>
              <a:t>see</a:t>
            </a:r>
            <a:r>
              <a:rPr lang="nl-BE" sz="1800" dirty="0"/>
              <a:t> </a:t>
            </a:r>
            <a:r>
              <a:rPr lang="nl-BE" sz="1800" dirty="0" err="1"/>
              <a:t>how</a:t>
            </a:r>
            <a:r>
              <a:rPr lang="nl-BE" sz="1800" dirty="0"/>
              <a:t> </a:t>
            </a:r>
            <a:r>
              <a:rPr lang="nl-BE" sz="1800" dirty="0" err="1"/>
              <a:t>much</a:t>
            </a:r>
            <a:r>
              <a:rPr lang="nl-BE" sz="1800" dirty="0"/>
              <a:t> time is </a:t>
            </a:r>
            <a:r>
              <a:rPr lang="nl-BE" sz="1800" dirty="0" err="1"/>
              <a:t>spend</a:t>
            </a:r>
            <a:r>
              <a:rPr lang="nl-BE" sz="1800" dirty="0"/>
              <a:t> on CPU/MPI/IO</a:t>
            </a:r>
          </a:p>
          <a:p>
            <a:pPr lvl="1"/>
            <a:endParaRPr lang="nl-BE" sz="1800" dirty="0"/>
          </a:p>
          <a:p>
            <a:endParaRPr lang="nl-BE" sz="220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9EAB7CE-34EF-47D8-9166-0DA50382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2" y="172621"/>
            <a:ext cx="10515600" cy="1325563"/>
          </a:xfrm>
        </p:spPr>
        <p:txBody>
          <a:bodyPr/>
          <a:lstStyle/>
          <a:p>
            <a:r>
              <a:rPr lang="nl-BE" dirty="0" err="1"/>
              <a:t>Scaling</a:t>
            </a:r>
            <a:r>
              <a:rPr lang="nl-BE" dirty="0"/>
              <a:t> tips –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test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342AF34-22F4-4647-9471-37C1142ABB9A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4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DC79FB3-1034-4FB7-A689-FE7E45D76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4" y="1417764"/>
            <a:ext cx="10515600" cy="2515409"/>
          </a:xfrm>
        </p:spPr>
        <p:txBody>
          <a:bodyPr>
            <a:normAutofit/>
          </a:bodyPr>
          <a:lstStyle/>
          <a:p>
            <a:r>
              <a:rPr lang="en-GB" sz="2400" dirty="0"/>
              <a:t>Also investigate other parallelization options provided by the software</a:t>
            </a:r>
          </a:p>
          <a:p>
            <a:pPr marL="0" indent="0">
              <a:buNone/>
            </a:pPr>
            <a:r>
              <a:rPr lang="en-GB" sz="2400" dirty="0"/>
              <a:t>   </a:t>
            </a:r>
            <a:r>
              <a:rPr lang="en-GB" sz="2400" u="sng" dirty="0"/>
              <a:t>Example</a:t>
            </a:r>
            <a:r>
              <a:rPr lang="en-GB" sz="2400" dirty="0"/>
              <a:t>: Vienna Ab initio Simulation package (VASP)</a:t>
            </a:r>
          </a:p>
          <a:p>
            <a:pPr lvl="1"/>
            <a:r>
              <a:rPr lang="en-GB" sz="2000" dirty="0"/>
              <a:t>k-point parallelization:</a:t>
            </a:r>
            <a:br>
              <a:rPr lang="en-GB" sz="2000" dirty="0"/>
            </a:br>
            <a:r>
              <a:rPr lang="en-GB" sz="2000" dirty="0"/>
              <a:t>	KPAR: number of k-points to be treated in parallel</a:t>
            </a:r>
            <a:endParaRPr lang="en-GB" sz="1600" dirty="0"/>
          </a:p>
          <a:p>
            <a:pPr lvl="1"/>
            <a:r>
              <a:rPr lang="en-GB" sz="2000" dirty="0"/>
              <a:t>band parallelization:</a:t>
            </a:r>
            <a:br>
              <a:rPr lang="en-GB" sz="2000" dirty="0"/>
            </a:br>
            <a:r>
              <a:rPr lang="en-GB" sz="2000" dirty="0"/>
              <a:t>	NPAR: number of electronic bands to be treated in parallel</a:t>
            </a:r>
          </a:p>
          <a:p>
            <a:pPr lvl="1"/>
            <a:r>
              <a:rPr lang="en-GB" sz="2000" dirty="0"/>
              <a:t>distribution over plane-waves for cores working on same k-point &amp; band</a:t>
            </a:r>
            <a:endParaRPr lang="en-GB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9593A53-A87F-461D-8C11-D1686957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53" y="124573"/>
            <a:ext cx="11722767" cy="1325563"/>
          </a:xfrm>
        </p:spPr>
        <p:txBody>
          <a:bodyPr/>
          <a:lstStyle/>
          <a:p>
            <a:r>
              <a:rPr lang="nl-BE" dirty="0" err="1"/>
              <a:t>Scaling</a:t>
            </a:r>
            <a:r>
              <a:rPr lang="nl-BE" dirty="0"/>
              <a:t> tips – </a:t>
            </a:r>
            <a:r>
              <a:rPr lang="nl-BE" dirty="0" err="1"/>
              <a:t>Parallelization</a:t>
            </a:r>
            <a:r>
              <a:rPr lang="nl-BE" dirty="0"/>
              <a:t> </a:t>
            </a:r>
            <a:r>
              <a:rPr lang="nl-BE" dirty="0" err="1"/>
              <a:t>schemes</a:t>
            </a:r>
            <a:r>
              <a:rPr lang="nl-BE" dirty="0"/>
              <a:t> 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7C34554-C241-4229-B2ED-0FBBE7B95065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DBAA816-BC3B-4A08-B5D1-CA5FBAD8872B}"/>
              </a:ext>
            </a:extLst>
          </p:cNvPr>
          <p:cNvSpPr/>
          <p:nvPr/>
        </p:nvSpPr>
        <p:spPr>
          <a:xfrm>
            <a:off x="9493954" y="2281662"/>
            <a:ext cx="2698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(Additional tip: “LREAL” flag strongly influences performance and scaling!)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2C20B660-4F5B-4519-B1CB-8C0D6EB8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85986"/>
              </p:ext>
            </p:extLst>
          </p:nvPr>
        </p:nvGraphicFramePr>
        <p:xfrm>
          <a:off x="729588" y="3933173"/>
          <a:ext cx="1083275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967">
                  <a:extLst>
                    <a:ext uri="{9D8B030D-6E8A-4147-A177-3AD203B41FA5}">
                      <a16:colId xmlns:a16="http://schemas.microsoft.com/office/drawing/2014/main" val="2446994272"/>
                    </a:ext>
                  </a:extLst>
                </a:gridCol>
                <a:gridCol w="2868461">
                  <a:extLst>
                    <a:ext uri="{9D8B030D-6E8A-4147-A177-3AD203B41FA5}">
                      <a16:colId xmlns:a16="http://schemas.microsoft.com/office/drawing/2014/main" val="585073405"/>
                    </a:ext>
                  </a:extLst>
                </a:gridCol>
                <a:gridCol w="3043824">
                  <a:extLst>
                    <a:ext uri="{9D8B030D-6E8A-4147-A177-3AD203B41FA5}">
                      <a16:colId xmlns:a16="http://schemas.microsoft.com/office/drawing/2014/main" val="3846219046"/>
                    </a:ext>
                  </a:extLst>
                </a:gridCol>
                <a:gridCol w="3131506">
                  <a:extLst>
                    <a:ext uri="{9D8B030D-6E8A-4147-A177-3AD203B41FA5}">
                      <a16:colId xmlns:a16="http://schemas.microsoft.com/office/drawing/2014/main" val="2461438967"/>
                    </a:ext>
                  </a:extLst>
                </a:gridCol>
              </a:tblGrid>
              <a:tr h="332895">
                <a:tc>
                  <a:txBody>
                    <a:bodyPr/>
                    <a:lstStyle/>
                    <a:p>
                      <a:r>
                        <a:rPr lang="nl-BE" dirty="0" err="1"/>
                        <a:t>Number</a:t>
                      </a:r>
                      <a:r>
                        <a:rPr lang="nl-BE" dirty="0"/>
                        <a:t> of </a:t>
                      </a:r>
                      <a:r>
                        <a:rPr lang="nl-BE" dirty="0" err="1"/>
                        <a:t>cores</a:t>
                      </a:r>
                      <a:endParaRPr lang="nl-B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nl-BE" dirty="0" err="1"/>
                        <a:t>Combinations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to</a:t>
                      </a:r>
                      <a:r>
                        <a:rPr lang="nl-BE" dirty="0"/>
                        <a:t> test in case of 4 k-points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308330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KPAR=1,NPAR=1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00195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r>
                        <a:rPr lang="nl-B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KPAR=1,NPAR=1,7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89242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r>
                        <a:rPr lang="nl-BE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KPAR=1,NPAR=1,2,7,14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KPAR=2,NPAR=1,7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130094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r>
                        <a:rPr lang="nl-BE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KPAR=1,NPAR=1,2,4,7,14,28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KPAR=2,NPAR=1,2,7,14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KPAR=4,NPAR=1,7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921145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r>
                        <a:rPr lang="nl-BE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KPAR=1,NPAR=1,2,4,7,14,28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KPAR=2,NPAR=1,2,7,14,28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KPAR=4,NPAR=1,2,7,14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6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8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pPr marL="812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GB" spc="-45" smtClean="0"/>
              <a:t>3</a:t>
            </a:fld>
            <a:endParaRPr lang="en-GB" spc="-4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283762" y="2116074"/>
            <a:ext cx="200239" cy="300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494595" y="2116074"/>
            <a:ext cx="200239" cy="30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05428" y="2116074"/>
            <a:ext cx="200239" cy="300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16261" y="2116074"/>
            <a:ext cx="200239" cy="300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27094" y="2116074"/>
            <a:ext cx="200239" cy="300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283762" y="2426987"/>
            <a:ext cx="200239" cy="3005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494595" y="2426987"/>
            <a:ext cx="200239" cy="3005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05428" y="2426987"/>
            <a:ext cx="200239" cy="3005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16261" y="2426987"/>
            <a:ext cx="200239" cy="30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27094" y="2426987"/>
            <a:ext cx="200239" cy="3005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338882" y="2116074"/>
            <a:ext cx="200239" cy="3005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549715" y="2116074"/>
            <a:ext cx="200239" cy="3005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760548" y="2116074"/>
            <a:ext cx="200239" cy="3005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971381" y="2116074"/>
            <a:ext cx="200239" cy="300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182214" y="2116074"/>
            <a:ext cx="200239" cy="3005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338882" y="2426987"/>
            <a:ext cx="200239" cy="3005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549715" y="2426987"/>
            <a:ext cx="200239" cy="3005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760548" y="2426987"/>
            <a:ext cx="200239" cy="3005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971381" y="2426987"/>
            <a:ext cx="200239" cy="3005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182214" y="2426987"/>
            <a:ext cx="200239" cy="3005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283762" y="2737900"/>
            <a:ext cx="200239" cy="3005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494595" y="2737900"/>
            <a:ext cx="200239" cy="3005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05428" y="2737900"/>
            <a:ext cx="200239" cy="3005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16261" y="2737900"/>
            <a:ext cx="200239" cy="3005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27094" y="2737900"/>
            <a:ext cx="200239" cy="3005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338882" y="2737900"/>
            <a:ext cx="200239" cy="3005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549715" y="2737900"/>
            <a:ext cx="200239" cy="3005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760548" y="2737900"/>
            <a:ext cx="200239" cy="3005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971381" y="2737900"/>
            <a:ext cx="200239" cy="30059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182214" y="2737900"/>
            <a:ext cx="200239" cy="30059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287153" y="3052853"/>
            <a:ext cx="200239" cy="30059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497986" y="3052853"/>
            <a:ext cx="200239" cy="30059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08819" y="3052853"/>
            <a:ext cx="200239" cy="3005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19652" y="3052853"/>
            <a:ext cx="200239" cy="30059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30485" y="3052853"/>
            <a:ext cx="200239" cy="3005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342273" y="3052853"/>
            <a:ext cx="200239" cy="30059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553106" y="3052853"/>
            <a:ext cx="200239" cy="30059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763939" y="3052853"/>
            <a:ext cx="200239" cy="3005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974772" y="3052853"/>
            <a:ext cx="200239" cy="3005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185605" y="3052853"/>
            <a:ext cx="200239" cy="300593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202818" y="1963440"/>
            <a:ext cx="8452667" cy="27727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216" y="1015767"/>
            <a:ext cx="352066" cy="35206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07409" y="1398598"/>
            <a:ext cx="8322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NX Client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507" y="1030043"/>
            <a:ext cx="552122" cy="34888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493379" y="1411124"/>
            <a:ext cx="934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SSH Client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73" y="5223649"/>
            <a:ext cx="591319" cy="5913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18" y="5223650"/>
            <a:ext cx="591319" cy="59131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738" y="5223650"/>
            <a:ext cx="591319" cy="59131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811965" y="5854193"/>
            <a:ext cx="1816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F4D5D"/>
                </a:solidFill>
              </a:rPr>
              <a:t>GPFS – 1.3 </a:t>
            </a:r>
            <a:r>
              <a:rPr lang="en-US" sz="1400" dirty="0" err="1">
                <a:solidFill>
                  <a:srgbClr val="2F4D5D"/>
                </a:solidFill>
              </a:rPr>
              <a:t>PiB</a:t>
            </a:r>
            <a:endParaRPr lang="en-US" sz="1400" dirty="0">
              <a:solidFill>
                <a:srgbClr val="2F4D5D"/>
              </a:solidFill>
            </a:endParaRPr>
          </a:p>
          <a:p>
            <a:r>
              <a:rPr lang="en-US" sz="1400" dirty="0">
                <a:solidFill>
                  <a:srgbClr val="2F4D5D"/>
                </a:solidFill>
              </a:rPr>
              <a:t>BW – 20 GB/s 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6190451" y="5898317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F4D5D"/>
                </a:solidFill>
              </a:rPr>
              <a:t>NFS</a:t>
            </a:r>
            <a:endParaRPr lang="en-US" sz="14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92" y="5214121"/>
            <a:ext cx="591319" cy="59131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33" y="1585307"/>
            <a:ext cx="352632" cy="33826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21" y="4804122"/>
            <a:ext cx="352632" cy="33826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283762" y="3389691"/>
            <a:ext cx="200239" cy="30059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494595" y="3389691"/>
            <a:ext cx="200239" cy="30059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05428" y="3389691"/>
            <a:ext cx="200239" cy="30059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16261" y="3389691"/>
            <a:ext cx="200239" cy="30059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27094" y="3389691"/>
            <a:ext cx="200239" cy="30059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283762" y="3700604"/>
            <a:ext cx="200239" cy="3005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494595" y="3700604"/>
            <a:ext cx="200239" cy="30059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05428" y="3700604"/>
            <a:ext cx="200239" cy="30059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16261" y="3700604"/>
            <a:ext cx="200239" cy="3005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27094" y="3700604"/>
            <a:ext cx="200239" cy="3005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338882" y="3389691"/>
            <a:ext cx="200239" cy="30059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549715" y="3389691"/>
            <a:ext cx="200239" cy="30059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760548" y="3389691"/>
            <a:ext cx="200239" cy="3005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971381" y="3389691"/>
            <a:ext cx="200239" cy="30059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182214" y="3389691"/>
            <a:ext cx="200239" cy="3005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338882" y="3700604"/>
            <a:ext cx="200239" cy="3005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549715" y="3700604"/>
            <a:ext cx="200239" cy="3005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760548" y="3700604"/>
            <a:ext cx="200239" cy="3005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971381" y="3700604"/>
            <a:ext cx="200239" cy="30059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182214" y="3700604"/>
            <a:ext cx="200239" cy="3005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283762" y="4011517"/>
            <a:ext cx="200239" cy="30059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494595" y="4011517"/>
            <a:ext cx="200239" cy="3005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05428" y="4011517"/>
            <a:ext cx="200239" cy="3005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16261" y="4011517"/>
            <a:ext cx="200239" cy="300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27094" y="4011517"/>
            <a:ext cx="200239" cy="30059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338882" y="4011517"/>
            <a:ext cx="200239" cy="3005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549715" y="4011517"/>
            <a:ext cx="200239" cy="30059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760548" y="4011517"/>
            <a:ext cx="200239" cy="30059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971381" y="4011517"/>
            <a:ext cx="200239" cy="3005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182214" y="4011517"/>
            <a:ext cx="200239" cy="3005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287153" y="4326470"/>
            <a:ext cx="200239" cy="3005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497986" y="4326470"/>
            <a:ext cx="200239" cy="3005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08819" y="4326470"/>
            <a:ext cx="200239" cy="30059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19652" y="4326470"/>
            <a:ext cx="200239" cy="30059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30485" y="4326470"/>
            <a:ext cx="200239" cy="30059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342273" y="4326470"/>
            <a:ext cx="200239" cy="3005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553106" y="4326470"/>
            <a:ext cx="200239" cy="3005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763939" y="4326470"/>
            <a:ext cx="200239" cy="3005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974772" y="4326470"/>
            <a:ext cx="200239" cy="3005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185605" y="4326470"/>
            <a:ext cx="200239" cy="30059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520253" y="2105754"/>
            <a:ext cx="200239" cy="3005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731086" y="2105754"/>
            <a:ext cx="200239" cy="3005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941919" y="2105754"/>
            <a:ext cx="200239" cy="30059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152752" y="2105754"/>
            <a:ext cx="200239" cy="3005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63585" y="2105754"/>
            <a:ext cx="200239" cy="3005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520253" y="2416667"/>
            <a:ext cx="200239" cy="30059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731086" y="2416667"/>
            <a:ext cx="200239" cy="30059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941919" y="2416667"/>
            <a:ext cx="200239" cy="30059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152752" y="2416667"/>
            <a:ext cx="200239" cy="30059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63585" y="2416667"/>
            <a:ext cx="200239" cy="300593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75373" y="2105754"/>
            <a:ext cx="200239" cy="300593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786206" y="2105754"/>
            <a:ext cx="200239" cy="30059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997039" y="2105754"/>
            <a:ext cx="200239" cy="30059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07872" y="2105754"/>
            <a:ext cx="200239" cy="30059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18705" y="2105754"/>
            <a:ext cx="200239" cy="300593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75373" y="2416667"/>
            <a:ext cx="200239" cy="30059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786206" y="2416667"/>
            <a:ext cx="200239" cy="300593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997039" y="2416667"/>
            <a:ext cx="200239" cy="300593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07872" y="2416667"/>
            <a:ext cx="200239" cy="30059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18705" y="2416667"/>
            <a:ext cx="200239" cy="300593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520253" y="2727580"/>
            <a:ext cx="200239" cy="30059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731086" y="2727580"/>
            <a:ext cx="200239" cy="300593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941919" y="2727580"/>
            <a:ext cx="200239" cy="300593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152752" y="2727580"/>
            <a:ext cx="200239" cy="300593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63585" y="2727580"/>
            <a:ext cx="200239" cy="300593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75373" y="2727580"/>
            <a:ext cx="200239" cy="300593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786206" y="2727580"/>
            <a:ext cx="200239" cy="300593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997039" y="2727580"/>
            <a:ext cx="200239" cy="300593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07872" y="2727580"/>
            <a:ext cx="200239" cy="300593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18705" y="2727580"/>
            <a:ext cx="200239" cy="300593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523644" y="3042533"/>
            <a:ext cx="200239" cy="300593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734477" y="3042533"/>
            <a:ext cx="200239" cy="300593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945310" y="3042533"/>
            <a:ext cx="200239" cy="300593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156143" y="3042533"/>
            <a:ext cx="200239" cy="300593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66976" y="3042533"/>
            <a:ext cx="200239" cy="300593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78764" y="3042533"/>
            <a:ext cx="200239" cy="300593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789597" y="3042533"/>
            <a:ext cx="200239" cy="300593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000430" y="3042533"/>
            <a:ext cx="200239" cy="300593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11263" y="3042533"/>
            <a:ext cx="200239" cy="300593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22096" y="3042533"/>
            <a:ext cx="200239" cy="300593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520253" y="3379371"/>
            <a:ext cx="200239" cy="300593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731086" y="3379371"/>
            <a:ext cx="200239" cy="300593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941919" y="3379371"/>
            <a:ext cx="200239" cy="300593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152752" y="3379371"/>
            <a:ext cx="200239" cy="30059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63585" y="3379371"/>
            <a:ext cx="200239" cy="300593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520253" y="3690284"/>
            <a:ext cx="200239" cy="300593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731086" y="3690284"/>
            <a:ext cx="200239" cy="30059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4941919" y="3690284"/>
            <a:ext cx="200239" cy="30059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152752" y="3690284"/>
            <a:ext cx="200239" cy="30059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363585" y="3690284"/>
            <a:ext cx="200239" cy="30059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75373" y="3379371"/>
            <a:ext cx="200239" cy="300593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786206" y="3379371"/>
            <a:ext cx="200239" cy="300593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997039" y="3379371"/>
            <a:ext cx="200239" cy="300593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07872" y="3379371"/>
            <a:ext cx="200239" cy="300593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18705" y="3379371"/>
            <a:ext cx="200239" cy="30059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575373" y="3690284"/>
            <a:ext cx="200239" cy="30059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786206" y="3690284"/>
            <a:ext cx="200239" cy="30059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5997039" y="3690284"/>
            <a:ext cx="200239" cy="300593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207872" y="3690284"/>
            <a:ext cx="200239" cy="300593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6418705" y="3690284"/>
            <a:ext cx="200239" cy="300593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292922" y="2056580"/>
            <a:ext cx="1906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580 nodes – </a:t>
            </a:r>
            <a:r>
              <a:rPr lang="en-US" sz="1400" dirty="0" err="1"/>
              <a:t>Broadwell</a:t>
            </a:r>
            <a:endParaRPr lang="en-US" sz="1400" dirty="0"/>
          </a:p>
          <a:p>
            <a:r>
              <a:rPr lang="en-US" sz="1000" dirty="0"/>
              <a:t>2x Intel E5-2680v4 14c 2.4GHz</a:t>
            </a:r>
          </a:p>
          <a:p>
            <a:endParaRPr lang="en-US" sz="1000" dirty="0"/>
          </a:p>
          <a:p>
            <a:r>
              <a:rPr lang="en-US" sz="1000" dirty="0"/>
              <a:t>128 GB RAM</a:t>
            </a:r>
          </a:p>
          <a:p>
            <a:endParaRPr lang="en-US" sz="1000" dirty="0"/>
          </a:p>
          <a:p>
            <a:r>
              <a:rPr lang="en-US" sz="1000" dirty="0"/>
              <a:t>256 GB RAM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735108" y="2105754"/>
            <a:ext cx="18085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408 nodes – </a:t>
            </a:r>
            <a:r>
              <a:rPr lang="en-US" sz="1400" dirty="0" err="1"/>
              <a:t>Skylake</a:t>
            </a:r>
            <a:endParaRPr lang="en-US" sz="1400" dirty="0"/>
          </a:p>
          <a:p>
            <a:r>
              <a:rPr lang="en-US" sz="1050" dirty="0"/>
              <a:t>2x Intel Gold 6132 14c 2.6GHz</a:t>
            </a:r>
          </a:p>
          <a:p>
            <a:r>
              <a:rPr lang="en-US" sz="1050" dirty="0"/>
              <a:t>192GB</a:t>
            </a:r>
          </a:p>
          <a:p>
            <a:endParaRPr lang="en-US" sz="1400" dirty="0"/>
          </a:p>
        </p:txBody>
      </p:sp>
      <p:sp>
        <p:nvSpPr>
          <p:cNvPr id="160" name="TextBox 159"/>
          <p:cNvSpPr txBox="1"/>
          <p:nvPr/>
        </p:nvSpPr>
        <p:spPr>
          <a:xfrm>
            <a:off x="2731480" y="4831248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Infiniband</a:t>
            </a:r>
            <a:r>
              <a:rPr lang="en-US" sz="1400" dirty="0"/>
              <a:t> network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66218" y="4846495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Eth network</a:t>
            </a:r>
          </a:p>
        </p:txBody>
      </p:sp>
      <p:sp>
        <p:nvSpPr>
          <p:cNvPr id="162" name="object 51"/>
          <p:cNvSpPr txBox="1">
            <a:spLocks/>
          </p:cNvSpPr>
          <p:nvPr/>
        </p:nvSpPr>
        <p:spPr>
          <a:xfrm>
            <a:off x="712284" y="192069"/>
            <a:ext cx="1031064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BE" sz="4000" dirty="0" err="1"/>
              <a:t>BrENIAC</a:t>
            </a:r>
            <a:r>
              <a:rPr lang="nl-BE" sz="4000" dirty="0"/>
              <a:t>: </a:t>
            </a:r>
            <a:r>
              <a:rPr lang="nl-BE" sz="4000" dirty="0" err="1"/>
              <a:t>the</a:t>
            </a:r>
            <a:r>
              <a:rPr lang="nl-BE" sz="4000" dirty="0"/>
              <a:t> </a:t>
            </a:r>
            <a:r>
              <a:rPr lang="nl-BE" sz="4000" dirty="0" err="1"/>
              <a:t>fastest</a:t>
            </a:r>
            <a:r>
              <a:rPr lang="nl-BE" sz="4000" dirty="0"/>
              <a:t> supercomputer in </a:t>
            </a:r>
            <a:r>
              <a:rPr lang="nl-BE" sz="4000" dirty="0" err="1"/>
              <a:t>Flanders</a:t>
            </a:r>
            <a:endParaRPr lang="en-GB" sz="4000" dirty="0">
              <a:latin typeface="Trebuchet MS"/>
              <a:cs typeface="Trebuchet MS"/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69" y="4825088"/>
            <a:ext cx="352632" cy="338261"/>
          </a:xfrm>
          <a:prstGeom prst="rect">
            <a:avLst/>
          </a:prstGeom>
        </p:spPr>
      </p:pic>
      <p:pic>
        <p:nvPicPr>
          <p:cNvPr id="164" name="Afbeelding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00" y="1923568"/>
            <a:ext cx="3034600" cy="1745488"/>
          </a:xfrm>
          <a:prstGeom prst="round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39800" y="3984684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1.5 </a:t>
            </a:r>
            <a:r>
              <a:rPr lang="nl-BE" dirty="0" err="1"/>
              <a:t>TFlop</a:t>
            </a:r>
            <a:r>
              <a:rPr lang="nl-BE" dirty="0"/>
              <a:t>/s peak performance</a:t>
            </a:r>
          </a:p>
          <a:p>
            <a:r>
              <a:rPr lang="nl-BE" dirty="0"/>
              <a:t>27664 CPU </a:t>
            </a:r>
            <a:r>
              <a:rPr lang="nl-BE" dirty="0" err="1"/>
              <a:t>cores</a:t>
            </a:r>
            <a:endParaRPr lang="nl-BE" dirty="0"/>
          </a:p>
        </p:txBody>
      </p:sp>
      <p:sp>
        <p:nvSpPr>
          <p:cNvPr id="165" name="Slide Number Placeholder 2">
            <a:extLst>
              <a:ext uri="{FF2B5EF4-FFF2-40B4-BE49-F238E27FC236}">
                <a16:creationId xmlns:a16="http://schemas.microsoft.com/office/drawing/2014/main" id="{F7BF3B39-0C60-43E3-8B7A-C097B95F0EB6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3C342-B408-4482-B02B-641CA85CA8F8}"/>
              </a:ext>
            </a:extLst>
          </p:cNvPr>
          <p:cNvSpPr txBox="1"/>
          <p:nvPr/>
        </p:nvSpPr>
        <p:spPr>
          <a:xfrm>
            <a:off x="7274103" y="5486400"/>
            <a:ext cx="303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Check </a:t>
            </a:r>
            <a:r>
              <a:rPr lang="nl-BE" dirty="0">
                <a:hlinkClick r:id="rId8"/>
              </a:rPr>
              <a:t>Online VSC </a:t>
            </a:r>
            <a:r>
              <a:rPr lang="nl-BE" dirty="0" err="1">
                <a:hlinkClick r:id="rId8"/>
              </a:rPr>
              <a:t>doc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0086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F7B02-92B5-4B8C-8C3F-BB5488E71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06" y="1536869"/>
            <a:ext cx="1108372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2400" dirty="0"/>
              <a:t>Test </a:t>
            </a:r>
            <a:r>
              <a:rPr lang="nl-BE" sz="2400" dirty="0" err="1"/>
              <a:t>scaling</a:t>
            </a:r>
            <a:r>
              <a:rPr lang="nl-BE" sz="2400" dirty="0"/>
              <a:t> in </a:t>
            </a:r>
            <a:r>
              <a:rPr lang="nl-BE" sz="2400" dirty="0" err="1"/>
              <a:t>the</a:t>
            </a:r>
            <a:r>
              <a:rPr lang="nl-BE" sz="2400" dirty="0"/>
              <a:t> node</a:t>
            </a:r>
          </a:p>
          <a:p>
            <a:pPr>
              <a:lnSpc>
                <a:spcPct val="100000"/>
              </a:lnSpc>
            </a:pPr>
            <a:r>
              <a:rPr lang="nl-BE" sz="2400" dirty="0"/>
              <a:t>If </a:t>
            </a:r>
            <a:r>
              <a:rPr lang="nl-BE" sz="2400" dirty="0" err="1"/>
              <a:t>multi-core</a:t>
            </a:r>
            <a:r>
              <a:rPr lang="nl-BE" sz="2400" dirty="0"/>
              <a:t> is </a:t>
            </a:r>
            <a:r>
              <a:rPr lang="nl-BE" sz="2400" dirty="0" err="1"/>
              <a:t>loosing</a:t>
            </a:r>
            <a:r>
              <a:rPr lang="nl-BE" sz="2400" dirty="0"/>
              <a:t> efficiency, stick </a:t>
            </a:r>
            <a:r>
              <a:rPr lang="nl-BE" sz="2400" dirty="0" err="1"/>
              <a:t>to</a:t>
            </a:r>
            <a:r>
              <a:rPr lang="nl-BE" sz="2400" dirty="0"/>
              <a:t> single </a:t>
            </a:r>
            <a:r>
              <a:rPr lang="nl-BE" sz="2400" dirty="0" err="1"/>
              <a:t>core</a:t>
            </a:r>
            <a:endParaRPr lang="nl-BE" sz="2400" dirty="0"/>
          </a:p>
          <a:p>
            <a:pPr>
              <a:lnSpc>
                <a:spcPct val="100000"/>
              </a:lnSpc>
            </a:pPr>
            <a:r>
              <a:rPr lang="nl-BE" sz="2400" dirty="0"/>
              <a:t>Test timing </a:t>
            </a:r>
            <a:r>
              <a:rPr lang="nl-BE" sz="2400" dirty="0" err="1"/>
              <a:t>with</a:t>
            </a:r>
            <a:r>
              <a:rPr lang="nl-BE" sz="2400" dirty="0"/>
              <a:t> a single </a:t>
            </a:r>
            <a:r>
              <a:rPr lang="nl-BE" sz="2400" dirty="0" err="1"/>
              <a:t>work</a:t>
            </a:r>
            <a:r>
              <a:rPr lang="nl-BE" sz="2400" dirty="0"/>
              <a:t> item on a single node</a:t>
            </a:r>
          </a:p>
          <a:p>
            <a:pPr>
              <a:lnSpc>
                <a:spcPct val="100000"/>
              </a:lnSpc>
            </a:pPr>
            <a:r>
              <a:rPr lang="nl-BE" sz="2400" dirty="0"/>
              <a:t>Test timing </a:t>
            </a:r>
            <a:r>
              <a:rPr lang="nl-BE" sz="2400" dirty="0" err="1"/>
              <a:t>with</a:t>
            </a:r>
            <a:r>
              <a:rPr lang="nl-BE" sz="2400" dirty="0"/>
              <a:t> 28 </a:t>
            </a:r>
            <a:r>
              <a:rPr lang="nl-BE" sz="2400" dirty="0" err="1"/>
              <a:t>work</a:t>
            </a:r>
            <a:r>
              <a:rPr lang="nl-BE" sz="2400" dirty="0"/>
              <a:t> items on a single node</a:t>
            </a:r>
            <a:br>
              <a:rPr lang="nl-BE" sz="2400" dirty="0"/>
            </a:br>
            <a:r>
              <a:rPr lang="nl-BE" sz="2400" dirty="0" err="1"/>
              <a:t>to</a:t>
            </a:r>
            <a:r>
              <a:rPr lang="nl-BE" sz="2400" dirty="0"/>
              <a:t> check </a:t>
            </a:r>
            <a:r>
              <a:rPr lang="nl-BE" sz="2400" dirty="0" err="1"/>
              <a:t>if</a:t>
            </a:r>
            <a:r>
              <a:rPr lang="nl-BE" sz="2400" dirty="0"/>
              <a:t> </a:t>
            </a:r>
            <a:r>
              <a:rPr lang="nl-BE" sz="2400" dirty="0" err="1"/>
              <a:t>there</a:t>
            </a:r>
            <a:r>
              <a:rPr lang="nl-BE" sz="2400" dirty="0"/>
              <a:t> are bottlenecks (eg I/O or memory)</a:t>
            </a:r>
          </a:p>
          <a:p>
            <a:pPr>
              <a:lnSpc>
                <a:spcPct val="100000"/>
              </a:lnSpc>
            </a:pPr>
            <a:r>
              <a:rPr lang="nl-BE" sz="2400" dirty="0" err="1"/>
              <a:t>Explain</a:t>
            </a:r>
            <a:r>
              <a:rPr lang="nl-BE" sz="2400" dirty="0"/>
              <a:t> </a:t>
            </a:r>
            <a:r>
              <a:rPr lang="nl-BE" sz="2400" dirty="0" err="1"/>
              <a:t>workload</a:t>
            </a:r>
            <a:r>
              <a:rPr lang="nl-BE" sz="2400" dirty="0"/>
              <a:t> management, </a:t>
            </a:r>
            <a:r>
              <a:rPr lang="nl-BE" sz="2400" dirty="0" err="1"/>
              <a:t>use</a:t>
            </a:r>
            <a:r>
              <a:rPr lang="nl-BE" sz="2400" dirty="0"/>
              <a:t> </a:t>
            </a:r>
            <a:r>
              <a:rPr lang="nl-BE" sz="2400" dirty="0" err="1"/>
              <a:t>worker</a:t>
            </a:r>
            <a:r>
              <a:rPr lang="nl-BE" sz="2400" dirty="0"/>
              <a:t> </a:t>
            </a:r>
            <a:r>
              <a:rPr lang="nl-BE" sz="2400" dirty="0" err="1"/>
              <a:t>framework</a:t>
            </a:r>
            <a:endParaRPr lang="nl-BE" sz="2400" dirty="0"/>
          </a:p>
          <a:p>
            <a:pPr marL="0" indent="0">
              <a:buNone/>
            </a:pPr>
            <a:r>
              <a:rPr lang="nl-BE" sz="1800" dirty="0">
                <a:hlinkClick r:id="rId2"/>
              </a:rPr>
              <a:t>https://vlaams-supercomputing-centrum-vscdocumentation.readthedocs-hosted.com/en/latest/jobs/worker_framework.html</a:t>
            </a:r>
            <a:endParaRPr lang="nl-BE" sz="1800" dirty="0"/>
          </a:p>
          <a:p>
            <a:pPr marL="0" indent="0">
              <a:buNone/>
            </a:pPr>
            <a:endParaRPr lang="nl-BE" sz="18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DAA51C-E088-49AD-90CB-A010AA2CF9D0}"/>
              </a:ext>
            </a:extLst>
          </p:cNvPr>
          <p:cNvSpPr txBox="1">
            <a:spLocks/>
          </p:cNvSpPr>
          <p:nvPr/>
        </p:nvSpPr>
        <p:spPr>
          <a:xfrm>
            <a:off x="613612" y="172621"/>
            <a:ext cx="113083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err="1"/>
              <a:t>Scaling</a:t>
            </a:r>
            <a:r>
              <a:rPr lang="nl-BE" dirty="0"/>
              <a:t> tips – High-</a:t>
            </a:r>
            <a:r>
              <a:rPr lang="nl-BE" dirty="0" err="1"/>
              <a:t>throughput</a:t>
            </a:r>
            <a:r>
              <a:rPr lang="nl-BE" dirty="0"/>
              <a:t> computing (HTC)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905E92B-6F4C-4F4B-894A-68590AF52B96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367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8D9F16-C98B-4870-94B5-4D525BD0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4" y="1552911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BE" sz="2400" dirty="0"/>
              <a:t>Use </a:t>
            </a:r>
            <a:r>
              <a:rPr lang="nl-BE" sz="2400" dirty="0" err="1"/>
              <a:t>the</a:t>
            </a:r>
            <a:r>
              <a:rPr lang="nl-BE" sz="2400" dirty="0"/>
              <a:t> template </a:t>
            </a:r>
            <a:r>
              <a:rPr lang="nl-BE" sz="2400" dirty="0" err="1"/>
              <a:t>tables</a:t>
            </a:r>
            <a:endParaRPr lang="nl-BE" sz="2400" dirty="0"/>
          </a:p>
          <a:p>
            <a:pPr>
              <a:lnSpc>
                <a:spcPct val="100000"/>
              </a:lnSpc>
            </a:pPr>
            <a:r>
              <a:rPr lang="nl-BE" sz="2400" dirty="0"/>
              <a:t>Use </a:t>
            </a:r>
            <a:r>
              <a:rPr lang="nl-BE" sz="2400" dirty="0" err="1"/>
              <a:t>appropriate</a:t>
            </a:r>
            <a:r>
              <a:rPr lang="nl-BE" sz="2400" dirty="0"/>
              <a:t> </a:t>
            </a:r>
            <a:r>
              <a:rPr lang="nl-BE" sz="2400" dirty="0" err="1"/>
              <a:t>titles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captions</a:t>
            </a:r>
            <a:endParaRPr lang="nl-BE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Explain anomalies in plot and table </a:t>
            </a:r>
            <a:endParaRPr lang="nl-BE" sz="2400" dirty="0"/>
          </a:p>
          <a:p>
            <a:pPr>
              <a:lnSpc>
                <a:spcPct val="100000"/>
              </a:lnSpc>
            </a:pPr>
            <a:r>
              <a:rPr lang="nl-BE" sz="2400" dirty="0" err="1"/>
              <a:t>Explain</a:t>
            </a:r>
            <a:r>
              <a:rPr lang="nl-BE" sz="2400" dirty="0"/>
              <a:t> </a:t>
            </a:r>
            <a:r>
              <a:rPr lang="nl-BE" sz="2400" dirty="0" err="1"/>
              <a:t>chosen</a:t>
            </a:r>
            <a:r>
              <a:rPr lang="nl-BE" sz="2400" dirty="0"/>
              <a:t> job </a:t>
            </a:r>
            <a:r>
              <a:rPr lang="nl-BE" sz="2400" dirty="0" err="1"/>
              <a:t>size</a:t>
            </a:r>
            <a:endParaRPr lang="nl-BE" sz="2400" dirty="0"/>
          </a:p>
          <a:p>
            <a:pPr>
              <a:lnSpc>
                <a:spcPct val="100000"/>
              </a:lnSpc>
            </a:pPr>
            <a:r>
              <a:rPr lang="nl-BE" sz="2400" dirty="0"/>
              <a:t>Make </a:t>
            </a:r>
            <a:r>
              <a:rPr lang="nl-BE" sz="2400" dirty="0" err="1"/>
              <a:t>sure</a:t>
            </a:r>
            <a:r>
              <a:rPr lang="nl-BE" sz="2400" dirty="0"/>
              <a:t>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you</a:t>
            </a:r>
            <a:r>
              <a:rPr lang="nl-BE" sz="2400" dirty="0"/>
              <a:t> have a data point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chosen</a:t>
            </a:r>
            <a:r>
              <a:rPr lang="nl-BE" sz="2400" dirty="0"/>
              <a:t> job </a:t>
            </a:r>
            <a:r>
              <a:rPr lang="nl-BE" sz="2400" dirty="0" err="1"/>
              <a:t>size</a:t>
            </a:r>
            <a:endParaRPr lang="nl-BE" sz="2400" dirty="0"/>
          </a:p>
          <a:p>
            <a:pPr>
              <a:lnSpc>
                <a:spcPct val="100000"/>
              </a:lnSpc>
            </a:pPr>
            <a:endParaRPr lang="nl-BE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B15C976-67BB-4DFB-B44C-3DE34936B5AD}"/>
              </a:ext>
            </a:extLst>
          </p:cNvPr>
          <p:cNvSpPr txBox="1">
            <a:spLocks/>
          </p:cNvSpPr>
          <p:nvPr/>
        </p:nvSpPr>
        <p:spPr>
          <a:xfrm>
            <a:off x="613612" y="172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err="1"/>
              <a:t>Scaling</a:t>
            </a:r>
            <a:r>
              <a:rPr lang="nl-BE" dirty="0"/>
              <a:t> tips – Presenting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results</a:t>
            </a:r>
            <a:endParaRPr lang="nl-BE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F86C5A3-89C9-49CA-8A90-4A93D36B2A0A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7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02E7B0-26AB-4D23-8B9B-27C815BC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60" y="137385"/>
            <a:ext cx="10515600" cy="1325563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table</a:t>
            </a:r>
            <a:endParaRPr lang="nl-BE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2BDCA7A-0CE4-40F6-AEA8-5E1ECC3B7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741920"/>
              </p:ext>
            </p:extLst>
          </p:nvPr>
        </p:nvGraphicFramePr>
        <p:xfrm>
          <a:off x="740562" y="1421891"/>
          <a:ext cx="3898900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3" imgW="3899073" imgH="2787738" progId="Excel.Sheet.12">
                  <p:embed/>
                </p:oleObj>
              </mc:Choice>
              <mc:Fallback>
                <p:oleObj name="Worksheet" r:id="rId3" imgW="3899073" imgH="2787738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2BDCA7A-0CE4-40F6-AEA8-5E1ECC3B79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562" y="1421891"/>
                        <a:ext cx="3898900" cy="278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77AD178-4289-486F-89EA-B2D45BD41D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0857104"/>
              </p:ext>
            </p:extLst>
          </p:nvPr>
        </p:nvGraphicFramePr>
        <p:xfrm>
          <a:off x="5925060" y="1374717"/>
          <a:ext cx="4895340" cy="280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A4E7866-7B2F-4B1C-A737-F288F4CE67F3}"/>
              </a:ext>
            </a:extLst>
          </p:cNvPr>
          <p:cNvSpPr txBox="1"/>
          <p:nvPr/>
        </p:nvSpPr>
        <p:spPr>
          <a:xfrm>
            <a:off x="616284" y="4222241"/>
            <a:ext cx="4408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Table1: </a:t>
            </a:r>
            <a:r>
              <a:rPr lang="nl-BE" sz="1400" dirty="0" err="1"/>
              <a:t>Scalability</a:t>
            </a:r>
            <a:r>
              <a:rPr lang="nl-BE" sz="1400" dirty="0"/>
              <a:t> test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my</a:t>
            </a:r>
            <a:r>
              <a:rPr lang="nl-BE" sz="1400" dirty="0"/>
              <a:t> software on </a:t>
            </a:r>
            <a:r>
              <a:rPr lang="nl-BE" sz="1400" dirty="0" err="1"/>
              <a:t>Skylake</a:t>
            </a:r>
            <a:r>
              <a:rPr lang="nl-BE" sz="1400" dirty="0"/>
              <a:t> CPUS, </a:t>
            </a:r>
            <a:r>
              <a:rPr lang="nl-BE" sz="1400" dirty="0" err="1"/>
              <a:t>using</a:t>
            </a:r>
            <a:r>
              <a:rPr lang="nl-BE" sz="1400" dirty="0"/>
              <a:t> </a:t>
            </a:r>
            <a:r>
              <a:rPr lang="en-US" sz="1400" dirty="0"/>
              <a:t>32 x 32 x 32 grid cells with 7 levels of refinement (333,824 grid cells in total)</a:t>
            </a:r>
            <a:endParaRPr lang="nl-B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E43C2-D3AB-40D8-853D-31EE0EAA7D6F}"/>
              </a:ext>
            </a:extLst>
          </p:cNvPr>
          <p:cNvSpPr txBox="1"/>
          <p:nvPr/>
        </p:nvSpPr>
        <p:spPr>
          <a:xfrm>
            <a:off x="6102860" y="4218793"/>
            <a:ext cx="4744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/>
              <a:t>Figure</a:t>
            </a:r>
            <a:r>
              <a:rPr lang="nl-BE" sz="1400" dirty="0"/>
              <a:t> 1: Parallel </a:t>
            </a:r>
            <a:r>
              <a:rPr lang="nl-BE" sz="1400" dirty="0" err="1"/>
              <a:t>efficiencies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my</a:t>
            </a:r>
            <a:r>
              <a:rPr lang="nl-BE" sz="1400" dirty="0"/>
              <a:t> software on </a:t>
            </a:r>
            <a:r>
              <a:rPr lang="nl-BE" sz="1400" dirty="0" err="1"/>
              <a:t>Skylake</a:t>
            </a:r>
            <a:r>
              <a:rPr lang="nl-BE" sz="1400" dirty="0"/>
              <a:t> CPUS </a:t>
            </a:r>
            <a:r>
              <a:rPr lang="en-US" sz="1400" dirty="0"/>
              <a:t>32 x 32 x 32 grid cells with 7 levels of refinement (333,824 grid cells in total)</a:t>
            </a:r>
            <a:endParaRPr lang="nl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4E8ED-B061-4159-8B57-D4BD63270E17}"/>
              </a:ext>
            </a:extLst>
          </p:cNvPr>
          <p:cNvSpPr txBox="1"/>
          <p:nvPr/>
        </p:nvSpPr>
        <p:spPr>
          <a:xfrm>
            <a:off x="667260" y="5106463"/>
            <a:ext cx="513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 err="1"/>
              <a:t>Remarks</a:t>
            </a:r>
            <a:r>
              <a:rPr lang="nl-BE" sz="2000" b="1" dirty="0"/>
              <a:t> 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2068AB-E1EF-415F-BE96-E8C72BBB7FD5}"/>
              </a:ext>
            </a:extLst>
          </p:cNvPr>
          <p:cNvSpPr/>
          <p:nvPr/>
        </p:nvSpPr>
        <p:spPr>
          <a:xfrm>
            <a:off x="728037" y="1434417"/>
            <a:ext cx="3898899" cy="27432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3827A-B3C4-44B4-867E-BC8A712294AF}"/>
              </a:ext>
            </a:extLst>
          </p:cNvPr>
          <p:cNvSpPr txBox="1"/>
          <p:nvPr/>
        </p:nvSpPr>
        <p:spPr>
          <a:xfrm>
            <a:off x="5395763" y="5248981"/>
            <a:ext cx="6699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If </a:t>
            </a:r>
            <a:r>
              <a:rPr lang="nl-BE" sz="2000" dirty="0" err="1"/>
              <a:t>you</a:t>
            </a:r>
            <a:r>
              <a:rPr lang="nl-BE" sz="2000" dirty="0"/>
              <a:t> </a:t>
            </a:r>
            <a:r>
              <a:rPr lang="nl-BE" sz="2000" dirty="0" err="1"/>
              <a:t>would</a:t>
            </a:r>
            <a:r>
              <a:rPr lang="nl-BE" sz="2000" dirty="0"/>
              <a:t> take 6 </a:t>
            </a:r>
            <a:r>
              <a:rPr lang="nl-BE" sz="2000" dirty="0" err="1"/>
              <a:t>nodes</a:t>
            </a:r>
            <a:r>
              <a:rPr lang="nl-BE" sz="2000" dirty="0"/>
              <a:t> (168 </a:t>
            </a:r>
            <a:r>
              <a:rPr lang="nl-BE" sz="2000" dirty="0" err="1"/>
              <a:t>cores</a:t>
            </a:r>
            <a:r>
              <a:rPr lang="nl-BE" sz="2000" dirty="0"/>
              <a:t>) as </a:t>
            </a:r>
            <a:r>
              <a:rPr lang="nl-BE" sz="2000" dirty="0" err="1"/>
              <a:t>your</a:t>
            </a:r>
            <a:r>
              <a:rPr lang="nl-BE" sz="2000" dirty="0"/>
              <a:t> </a:t>
            </a:r>
            <a:r>
              <a:rPr lang="nl-BE" sz="2000" dirty="0" err="1"/>
              <a:t>preferred</a:t>
            </a:r>
            <a:r>
              <a:rPr lang="nl-BE" sz="2000" dirty="0"/>
              <a:t> </a:t>
            </a:r>
            <a:r>
              <a:rPr lang="nl-BE" sz="2000" dirty="0" err="1"/>
              <a:t>size</a:t>
            </a:r>
            <a:r>
              <a:rPr lang="nl-BE" sz="2000" dirty="0"/>
              <a:t>,</a:t>
            </a:r>
            <a:br>
              <a:rPr lang="nl-BE" sz="2000" dirty="0"/>
            </a:br>
            <a:r>
              <a:rPr lang="nl-BE" sz="2000" dirty="0" err="1"/>
              <a:t>also</a:t>
            </a:r>
            <a:r>
              <a:rPr lang="nl-BE" sz="2000" dirty="0"/>
              <a:t> </a:t>
            </a:r>
            <a:r>
              <a:rPr lang="nl-BE" sz="2000" dirty="0" err="1"/>
              <a:t>include</a:t>
            </a:r>
            <a:r>
              <a:rPr lang="nl-BE" sz="2000" dirty="0"/>
              <a:t> timing </a:t>
            </a:r>
            <a:r>
              <a:rPr lang="nl-BE" sz="2000" dirty="0" err="1"/>
              <a:t>results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6 </a:t>
            </a:r>
            <a:r>
              <a:rPr lang="nl-BE" sz="2000" dirty="0" err="1"/>
              <a:t>nodes</a:t>
            </a:r>
            <a:endParaRPr lang="nl-BE" sz="2000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E943D97-C6E8-43C1-A8C3-EF2079D2F275}"/>
              </a:ext>
            </a:extLst>
          </p:cNvPr>
          <p:cNvSpPr txBox="1">
            <a:spLocks/>
          </p:cNvSpPr>
          <p:nvPr/>
        </p:nvSpPr>
        <p:spPr>
          <a:xfrm>
            <a:off x="5844850" y="6400386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38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9875753-AEE5-4635-92FE-70EA57B67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3042099"/>
              </p:ext>
            </p:extLst>
          </p:nvPr>
        </p:nvGraphicFramePr>
        <p:xfrm>
          <a:off x="741948" y="1536868"/>
          <a:ext cx="7360920" cy="3894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3">
            <a:extLst>
              <a:ext uri="{FF2B5EF4-FFF2-40B4-BE49-F238E27FC236}">
                <a16:creationId xmlns:a16="http://schemas.microsoft.com/office/drawing/2014/main" id="{0426457C-929C-48B1-9F5B-D1C45C5302BC}"/>
              </a:ext>
            </a:extLst>
          </p:cNvPr>
          <p:cNvSpPr txBox="1">
            <a:spLocks/>
          </p:cNvSpPr>
          <p:nvPr/>
        </p:nvSpPr>
        <p:spPr>
          <a:xfrm>
            <a:off x="667260" y="1053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table</a:t>
            </a:r>
            <a:endParaRPr lang="nl-BE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7C6F9B0-EA24-4143-B4A0-1D03F351E2C9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847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66161" y="7058519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48789"/>
              </p:ext>
            </p:extLst>
          </p:nvPr>
        </p:nvGraphicFramePr>
        <p:xfrm>
          <a:off x="580804" y="3646089"/>
          <a:ext cx="10611170" cy="23730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286">
                  <a:extLst>
                    <a:ext uri="{9D8B030D-6E8A-4147-A177-3AD203B41FA5}">
                      <a16:colId xmlns:a16="http://schemas.microsoft.com/office/drawing/2014/main" val="90165670"/>
                    </a:ext>
                  </a:extLst>
                </a:gridCol>
                <a:gridCol w="740310">
                  <a:extLst>
                    <a:ext uri="{9D8B030D-6E8A-4147-A177-3AD203B41FA5}">
                      <a16:colId xmlns:a16="http://schemas.microsoft.com/office/drawing/2014/main" val="2971201533"/>
                    </a:ext>
                  </a:extLst>
                </a:gridCol>
                <a:gridCol w="829358">
                  <a:extLst>
                    <a:ext uri="{9D8B030D-6E8A-4147-A177-3AD203B41FA5}">
                      <a16:colId xmlns:a16="http://schemas.microsoft.com/office/drawing/2014/main" val="154827518"/>
                    </a:ext>
                  </a:extLst>
                </a:gridCol>
                <a:gridCol w="821913">
                  <a:extLst>
                    <a:ext uri="{9D8B030D-6E8A-4147-A177-3AD203B41FA5}">
                      <a16:colId xmlns:a16="http://schemas.microsoft.com/office/drawing/2014/main" val="2334642347"/>
                    </a:ext>
                  </a:extLst>
                </a:gridCol>
                <a:gridCol w="946786">
                  <a:extLst>
                    <a:ext uri="{9D8B030D-6E8A-4147-A177-3AD203B41FA5}">
                      <a16:colId xmlns:a16="http://schemas.microsoft.com/office/drawing/2014/main" val="3373700062"/>
                    </a:ext>
                  </a:extLst>
                </a:gridCol>
                <a:gridCol w="860236">
                  <a:extLst>
                    <a:ext uri="{9D8B030D-6E8A-4147-A177-3AD203B41FA5}">
                      <a16:colId xmlns:a16="http://schemas.microsoft.com/office/drawing/2014/main" val="2554274574"/>
                    </a:ext>
                  </a:extLst>
                </a:gridCol>
                <a:gridCol w="1040265">
                  <a:extLst>
                    <a:ext uri="{9D8B030D-6E8A-4147-A177-3AD203B41FA5}">
                      <a16:colId xmlns:a16="http://schemas.microsoft.com/office/drawing/2014/main" val="3499493828"/>
                    </a:ext>
                  </a:extLst>
                </a:gridCol>
                <a:gridCol w="1079404">
                  <a:extLst>
                    <a:ext uri="{9D8B030D-6E8A-4147-A177-3AD203B41FA5}">
                      <a16:colId xmlns:a16="http://schemas.microsoft.com/office/drawing/2014/main" val="964086669"/>
                    </a:ext>
                  </a:extLst>
                </a:gridCol>
                <a:gridCol w="1483151">
                  <a:extLst>
                    <a:ext uri="{9D8B030D-6E8A-4147-A177-3AD203B41FA5}">
                      <a16:colId xmlns:a16="http://schemas.microsoft.com/office/drawing/2014/main" val="2329158856"/>
                    </a:ext>
                  </a:extLst>
                </a:gridCol>
                <a:gridCol w="1184461">
                  <a:extLst>
                    <a:ext uri="{9D8B030D-6E8A-4147-A177-3AD203B41FA5}">
                      <a16:colId xmlns:a16="http://schemas.microsoft.com/office/drawing/2014/main" val="205503970"/>
                    </a:ext>
                  </a:extLst>
                </a:gridCol>
              </a:tblGrid>
              <a:tr h="298088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Core-hour calculation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Storage volume estimate</a:t>
                      </a:r>
                      <a:endParaRPr lang="en-US" sz="14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952790"/>
                  </a:ext>
                </a:extLst>
              </a:tr>
              <a:tr h="152618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Computational task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Number of such jobs</a:t>
                      </a:r>
                      <a:endParaRPr lang="nl-BE" sz="12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Wall clock time (in hours) per job</a:t>
                      </a:r>
                      <a:endParaRPr lang="nl-BE" sz="12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Number of Tier-1 nodes per job</a:t>
                      </a:r>
                      <a:endParaRPr lang="nl-BE" sz="12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Number of Tier-1 cores per job (per node!)</a:t>
                      </a:r>
                      <a:endParaRPr lang="nl-BE" sz="12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Total core -hours per task</a:t>
                      </a:r>
                      <a:endParaRPr lang="nl-BE" sz="12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Memory usage (</a:t>
                      </a:r>
                      <a:r>
                        <a:rPr lang="en-GB" sz="1200" dirty="0" err="1">
                          <a:effectLst/>
                        </a:rPr>
                        <a:t>GiB</a:t>
                      </a:r>
                      <a:r>
                        <a:rPr lang="en-GB" sz="1200" dirty="0">
                          <a:effectLst/>
                        </a:rPr>
                        <a:t>) per node per job</a:t>
                      </a:r>
                      <a:endParaRPr lang="nl-BE" sz="12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OpenMP</a:t>
                      </a:r>
                      <a:r>
                        <a:rPr lang="en-GB" sz="1200" dirty="0">
                          <a:effectLst/>
                        </a:rPr>
                        <a:t> / MPI / </a:t>
                      </a:r>
                      <a:r>
                        <a:rPr lang="en-GB" sz="1200" dirty="0" err="1">
                          <a:effectLst/>
                        </a:rPr>
                        <a:t>OpenMP</a:t>
                      </a:r>
                      <a:r>
                        <a:rPr lang="en-GB" sz="1200" dirty="0">
                          <a:effectLst/>
                        </a:rPr>
                        <a:t> + MPI (hybrid) / worker framework / </a:t>
                      </a:r>
                      <a:r>
                        <a:rPr lang="en-GB" sz="1200" dirty="0" err="1">
                          <a:effectLst/>
                        </a:rPr>
                        <a:t>atools</a:t>
                      </a:r>
                      <a:r>
                        <a:rPr lang="en-GB" sz="1200" dirty="0">
                          <a:effectLst/>
                        </a:rPr>
                        <a:t> / etc.</a:t>
                      </a:r>
                      <a:endParaRPr lang="nl-BE" sz="12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Tier-2 DATA/HOME volume (</a:t>
                      </a:r>
                      <a:r>
                        <a:rPr lang="en-GB" sz="1200" dirty="0" err="1">
                          <a:effectLst/>
                        </a:rPr>
                        <a:t>TiB</a:t>
                      </a:r>
                      <a:r>
                        <a:rPr lang="en-GB" sz="1200" dirty="0">
                          <a:effectLst/>
                        </a:rPr>
                        <a:t>) + number of files</a:t>
                      </a:r>
                      <a:endParaRPr lang="nl-BE" sz="12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Tier-1 SCRATCH volume (</a:t>
                      </a:r>
                      <a:r>
                        <a:rPr lang="en-GB" sz="1200" dirty="0" err="1">
                          <a:effectLst/>
                        </a:rPr>
                        <a:t>TiB</a:t>
                      </a:r>
                      <a:r>
                        <a:rPr lang="en-GB" sz="1200" dirty="0">
                          <a:effectLst/>
                        </a:rPr>
                        <a:t>) + number of files</a:t>
                      </a:r>
                      <a:endParaRPr lang="nl-BE" sz="12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2944621468"/>
                  </a:ext>
                </a:extLst>
              </a:tr>
              <a:tr h="54882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Task1</a:t>
                      </a:r>
                      <a:endParaRPr lang="en-US" sz="14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rbel" panose="020B0503020204020204" pitchFamily="34" charset="0"/>
                        </a:rPr>
                        <a:t>A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rbel" panose="020B0503020204020204" pitchFamily="34" charset="0"/>
                        </a:rPr>
                        <a:t>B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rbel" panose="020B0503020204020204" pitchFamily="34" charset="0"/>
                        </a:rPr>
                        <a:t>C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rbel" panose="020B0503020204020204" pitchFamily="34" charset="0"/>
                        </a:rPr>
                        <a:t>A x B x C x D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2319865"/>
                  </a:ext>
                </a:extLst>
              </a:tr>
            </a:tbl>
          </a:graphicData>
        </a:graphic>
      </p:graphicFrame>
      <p:sp>
        <p:nvSpPr>
          <p:cNvPr id="21" name="Oval 5">
            <a:extLst>
              <a:ext uri="{FF2B5EF4-FFF2-40B4-BE49-F238E27FC236}">
                <a16:creationId xmlns:a16="http://schemas.microsoft.com/office/drawing/2014/main" id="{8F6137C1-CDFF-466E-BE34-F539E081047C}"/>
              </a:ext>
            </a:extLst>
          </p:cNvPr>
          <p:cNvSpPr>
            <a:spLocks noChangeAspect="1"/>
          </p:cNvSpPr>
          <p:nvPr/>
        </p:nvSpPr>
        <p:spPr>
          <a:xfrm>
            <a:off x="867877" y="1450163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A7EEFE43-3B58-4E81-8356-514A2F0B00C9}"/>
              </a:ext>
            </a:extLst>
          </p:cNvPr>
          <p:cNvSpPr/>
          <p:nvPr/>
        </p:nvSpPr>
        <p:spPr>
          <a:xfrm>
            <a:off x="1569024" y="1451751"/>
            <a:ext cx="7936476" cy="185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CF674F34-B67D-476C-8851-5B9F66518475}"/>
              </a:ext>
            </a:extLst>
          </p:cNvPr>
          <p:cNvSpPr>
            <a:spLocks noChangeAspect="1"/>
          </p:cNvSpPr>
          <p:nvPr/>
        </p:nvSpPr>
        <p:spPr>
          <a:xfrm>
            <a:off x="1035624" y="1600976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02E43D00-3D0A-486A-B862-1E2471EB81C9}"/>
              </a:ext>
            </a:extLst>
          </p:cNvPr>
          <p:cNvSpPr/>
          <p:nvPr/>
        </p:nvSpPr>
        <p:spPr>
          <a:xfrm>
            <a:off x="2652742" y="1650682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CB639F4E-5FD6-4C67-AD9F-FB19010FD8C5}"/>
              </a:ext>
            </a:extLst>
          </p:cNvPr>
          <p:cNvSpPr txBox="1"/>
          <p:nvPr/>
        </p:nvSpPr>
        <p:spPr>
          <a:xfrm>
            <a:off x="1495447" y="1916195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</a:t>
            </a: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C5555C88-20D3-4468-8DA1-48E0D7943497}"/>
              </a:ext>
            </a:extLst>
          </p:cNvPr>
          <p:cNvSpPr/>
          <p:nvPr/>
        </p:nvSpPr>
        <p:spPr>
          <a:xfrm>
            <a:off x="2633675" y="1706262"/>
            <a:ext cx="800079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Justify the requested number of core-hours, based on scaling tests in </a:t>
            </a:r>
            <a:r>
              <a:rPr lang="en-US" b="1" dirty="0"/>
              <a:t>(6)</a:t>
            </a:r>
          </a:p>
          <a:p>
            <a:r>
              <a:rPr lang="en-US" dirty="0"/>
              <a:t>Break down the work as much as possible</a:t>
            </a:r>
          </a:p>
          <a:p>
            <a:r>
              <a:rPr lang="en-US" dirty="0"/>
              <a:t>Describe well each step and the resources needed, in table and text </a:t>
            </a:r>
          </a:p>
          <a:p>
            <a:pPr>
              <a:lnSpc>
                <a:spcPct val="150000"/>
              </a:lnSpc>
            </a:pPr>
            <a:r>
              <a:rPr lang="en-US" dirty="0"/>
              <a:t>Describe scratch space usage if you run tasks concurrently</a:t>
            </a: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87A246B7-586E-481A-897F-BEE76B63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51975"/>
            <a:ext cx="10515600" cy="1325563"/>
          </a:xfrm>
        </p:spPr>
        <p:txBody>
          <a:bodyPr/>
          <a:lstStyle/>
          <a:p>
            <a:r>
              <a:rPr lang="en-US" dirty="0"/>
              <a:t>How – Writing a good proposal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BDE8825F-C5F0-4872-83C3-BCADFBA54E78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93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94592"/>
              </p:ext>
            </p:extLst>
          </p:nvPr>
        </p:nvGraphicFramePr>
        <p:xfrm>
          <a:off x="152399" y="1237242"/>
          <a:ext cx="11077577" cy="50502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7384">
                  <a:extLst>
                    <a:ext uri="{9D8B030D-6E8A-4147-A177-3AD203B41FA5}">
                      <a16:colId xmlns:a16="http://schemas.microsoft.com/office/drawing/2014/main" val="3379282430"/>
                    </a:ext>
                  </a:extLst>
                </a:gridCol>
                <a:gridCol w="731465">
                  <a:extLst>
                    <a:ext uri="{9D8B030D-6E8A-4147-A177-3AD203B41FA5}">
                      <a16:colId xmlns:a16="http://schemas.microsoft.com/office/drawing/2014/main" val="2746765487"/>
                    </a:ext>
                  </a:extLst>
                </a:gridCol>
                <a:gridCol w="757282">
                  <a:extLst>
                    <a:ext uri="{9D8B030D-6E8A-4147-A177-3AD203B41FA5}">
                      <a16:colId xmlns:a16="http://schemas.microsoft.com/office/drawing/2014/main" val="2150472651"/>
                    </a:ext>
                  </a:extLst>
                </a:gridCol>
                <a:gridCol w="700988">
                  <a:extLst>
                    <a:ext uri="{9D8B030D-6E8A-4147-A177-3AD203B41FA5}">
                      <a16:colId xmlns:a16="http://schemas.microsoft.com/office/drawing/2014/main" val="2534409908"/>
                    </a:ext>
                  </a:extLst>
                </a:gridCol>
                <a:gridCol w="965158">
                  <a:extLst>
                    <a:ext uri="{9D8B030D-6E8A-4147-A177-3AD203B41FA5}">
                      <a16:colId xmlns:a16="http://schemas.microsoft.com/office/drawing/2014/main" val="2438942552"/>
                    </a:ext>
                  </a:extLst>
                </a:gridCol>
                <a:gridCol w="965158">
                  <a:extLst>
                    <a:ext uri="{9D8B030D-6E8A-4147-A177-3AD203B41FA5}">
                      <a16:colId xmlns:a16="http://schemas.microsoft.com/office/drawing/2014/main" val="1618098321"/>
                    </a:ext>
                  </a:extLst>
                </a:gridCol>
                <a:gridCol w="814024">
                  <a:extLst>
                    <a:ext uri="{9D8B030D-6E8A-4147-A177-3AD203B41FA5}">
                      <a16:colId xmlns:a16="http://schemas.microsoft.com/office/drawing/2014/main" val="3543362436"/>
                    </a:ext>
                  </a:extLst>
                </a:gridCol>
                <a:gridCol w="1196161">
                  <a:extLst>
                    <a:ext uri="{9D8B030D-6E8A-4147-A177-3AD203B41FA5}">
                      <a16:colId xmlns:a16="http://schemas.microsoft.com/office/drawing/2014/main" val="684911931"/>
                    </a:ext>
                  </a:extLst>
                </a:gridCol>
                <a:gridCol w="1483187">
                  <a:extLst>
                    <a:ext uri="{9D8B030D-6E8A-4147-A177-3AD203B41FA5}">
                      <a16:colId xmlns:a16="http://schemas.microsoft.com/office/drawing/2014/main" val="4080332064"/>
                    </a:ext>
                  </a:extLst>
                </a:gridCol>
                <a:gridCol w="1236770">
                  <a:extLst>
                    <a:ext uri="{9D8B030D-6E8A-4147-A177-3AD203B41FA5}">
                      <a16:colId xmlns:a16="http://schemas.microsoft.com/office/drawing/2014/main" val="2337857770"/>
                    </a:ext>
                  </a:extLst>
                </a:gridCol>
              </a:tblGrid>
              <a:tr h="315985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Core-hour calculation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Storage volume estimate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517645"/>
                  </a:ext>
                </a:extLst>
              </a:tr>
              <a:tr h="839244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Computational task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Number of such jobs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Wall clock time (in hours) per job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Number of Tier-1 nodes per job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Tier-1 cores per </a:t>
                      </a:r>
                      <a:r>
                        <a:rPr lang="en-GB" sz="10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(per node!)</a:t>
                      </a:r>
                      <a:endParaRPr lang="nl-BE" sz="10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Total core-hours per task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Memory usage (</a:t>
                      </a:r>
                      <a:r>
                        <a:rPr lang="en-GB" sz="1000" dirty="0" err="1">
                          <a:effectLst/>
                        </a:rPr>
                        <a:t>GiB</a:t>
                      </a:r>
                      <a:r>
                        <a:rPr lang="en-GB" sz="1000" dirty="0">
                          <a:effectLst/>
                        </a:rPr>
                        <a:t>) per node per job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OpenMP / MPI / hybrid / worker framework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Tier-2 DATA/HOME volume (</a:t>
                      </a:r>
                      <a:r>
                        <a:rPr lang="en-GB" sz="1000" dirty="0" err="1">
                          <a:effectLst/>
                        </a:rPr>
                        <a:t>TiB</a:t>
                      </a:r>
                      <a:r>
                        <a:rPr lang="en-GB" sz="1000" dirty="0">
                          <a:effectLst/>
                        </a:rPr>
                        <a:t>) + number of files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Tier-1 SCRATCH volume (</a:t>
                      </a:r>
                      <a:r>
                        <a:rPr lang="en-GB" sz="1000" dirty="0" err="1">
                          <a:effectLst/>
                        </a:rPr>
                        <a:t>TiB</a:t>
                      </a:r>
                      <a:r>
                        <a:rPr lang="en-GB" sz="1000" dirty="0">
                          <a:effectLst/>
                        </a:rPr>
                        <a:t>) + number of files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288827061"/>
                  </a:ext>
                </a:extLst>
              </a:tr>
              <a:tr h="129465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Task A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CP2K – molecular dynamics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50 ns runs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PBE functional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1 -&gt; 5 water molecules</a:t>
                      </a:r>
                      <a:endParaRPr lang="nl-BE" sz="18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A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B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nl-BE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A x B x C x D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3046438258"/>
                  </a:ext>
                </a:extLst>
              </a:tr>
              <a:tr h="690265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8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Sum of core-hours applied for = ..</a:t>
                      </a:r>
                      <a:endParaRPr kumimoji="0" lang="nl-BE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639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Largest amount of scratch disk required + number of associated files = ..</a:t>
                      </a:r>
                      <a:endParaRPr kumimoji="0" lang="nl-BE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639"/>
                        </a:solidFill>
                        <a:effectLst/>
                        <a:uLnTx/>
                        <a:uFillTx/>
                        <a:latin typeface="Corbel" panose="020B0503020204020204" pitchFamily="34" charset="0"/>
                        <a:ea typeface="+mn-ea"/>
                        <a:cs typeface="+mn-cs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3724095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Important information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1285125822"/>
                  </a:ext>
                </a:extLst>
              </a:tr>
              <a:tr h="35450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GB" sz="10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GB" sz="10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GB" sz="10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3 days is the maximal wall clock time for any job.</a:t>
                      </a: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Memory limits (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GiB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/CPU node)</a:t>
                      </a:r>
                      <a:b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BrENIAC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: 128-&gt;256 Hortense: 256-&gt;512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23681919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7CC53E48-A5A7-4A2D-9BE0-9425130BEE9A}"/>
              </a:ext>
            </a:extLst>
          </p:cNvPr>
          <p:cNvSpPr txBox="1">
            <a:spLocks/>
          </p:cNvSpPr>
          <p:nvPr/>
        </p:nvSpPr>
        <p:spPr>
          <a:xfrm>
            <a:off x="763044" y="51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– Core-hour calculations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F70CE31-19B8-4009-8131-B399D80DBB32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D697-B5CE-4CDB-8924-172B7946048C}"/>
              </a:ext>
            </a:extLst>
          </p:cNvPr>
          <p:cNvSpPr txBox="1"/>
          <p:nvPr/>
        </p:nvSpPr>
        <p:spPr>
          <a:xfrm>
            <a:off x="6941858" y="2722509"/>
            <a:ext cx="305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Check the math!</a:t>
            </a:r>
          </a:p>
        </p:txBody>
      </p:sp>
    </p:spTree>
    <p:extLst>
      <p:ext uri="{BB962C8B-B14F-4D97-AF65-F5344CB8AC3E}">
        <p14:creationId xmlns:p14="http://schemas.microsoft.com/office/powerpoint/2010/main" val="17622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1549"/>
              </p:ext>
            </p:extLst>
          </p:nvPr>
        </p:nvGraphicFramePr>
        <p:xfrm>
          <a:off x="152399" y="1237243"/>
          <a:ext cx="11077577" cy="45852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7384">
                  <a:extLst>
                    <a:ext uri="{9D8B030D-6E8A-4147-A177-3AD203B41FA5}">
                      <a16:colId xmlns:a16="http://schemas.microsoft.com/office/drawing/2014/main" val="3379282430"/>
                    </a:ext>
                  </a:extLst>
                </a:gridCol>
                <a:gridCol w="731465">
                  <a:extLst>
                    <a:ext uri="{9D8B030D-6E8A-4147-A177-3AD203B41FA5}">
                      <a16:colId xmlns:a16="http://schemas.microsoft.com/office/drawing/2014/main" val="2746765487"/>
                    </a:ext>
                  </a:extLst>
                </a:gridCol>
                <a:gridCol w="757282">
                  <a:extLst>
                    <a:ext uri="{9D8B030D-6E8A-4147-A177-3AD203B41FA5}">
                      <a16:colId xmlns:a16="http://schemas.microsoft.com/office/drawing/2014/main" val="2150472651"/>
                    </a:ext>
                  </a:extLst>
                </a:gridCol>
                <a:gridCol w="700988">
                  <a:extLst>
                    <a:ext uri="{9D8B030D-6E8A-4147-A177-3AD203B41FA5}">
                      <a16:colId xmlns:a16="http://schemas.microsoft.com/office/drawing/2014/main" val="2534409908"/>
                    </a:ext>
                  </a:extLst>
                </a:gridCol>
                <a:gridCol w="965158">
                  <a:extLst>
                    <a:ext uri="{9D8B030D-6E8A-4147-A177-3AD203B41FA5}">
                      <a16:colId xmlns:a16="http://schemas.microsoft.com/office/drawing/2014/main" val="2438942552"/>
                    </a:ext>
                  </a:extLst>
                </a:gridCol>
                <a:gridCol w="965158">
                  <a:extLst>
                    <a:ext uri="{9D8B030D-6E8A-4147-A177-3AD203B41FA5}">
                      <a16:colId xmlns:a16="http://schemas.microsoft.com/office/drawing/2014/main" val="1618098321"/>
                    </a:ext>
                  </a:extLst>
                </a:gridCol>
                <a:gridCol w="814024">
                  <a:extLst>
                    <a:ext uri="{9D8B030D-6E8A-4147-A177-3AD203B41FA5}">
                      <a16:colId xmlns:a16="http://schemas.microsoft.com/office/drawing/2014/main" val="3543362436"/>
                    </a:ext>
                  </a:extLst>
                </a:gridCol>
                <a:gridCol w="1196161">
                  <a:extLst>
                    <a:ext uri="{9D8B030D-6E8A-4147-A177-3AD203B41FA5}">
                      <a16:colId xmlns:a16="http://schemas.microsoft.com/office/drawing/2014/main" val="684911931"/>
                    </a:ext>
                  </a:extLst>
                </a:gridCol>
                <a:gridCol w="1483187">
                  <a:extLst>
                    <a:ext uri="{9D8B030D-6E8A-4147-A177-3AD203B41FA5}">
                      <a16:colId xmlns:a16="http://schemas.microsoft.com/office/drawing/2014/main" val="4080332064"/>
                    </a:ext>
                  </a:extLst>
                </a:gridCol>
                <a:gridCol w="1236770">
                  <a:extLst>
                    <a:ext uri="{9D8B030D-6E8A-4147-A177-3AD203B41FA5}">
                      <a16:colId xmlns:a16="http://schemas.microsoft.com/office/drawing/2014/main" val="2337857770"/>
                    </a:ext>
                  </a:extLst>
                </a:gridCol>
              </a:tblGrid>
              <a:tr h="32057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Core-hour calculation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Storage volume estimate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517645"/>
                  </a:ext>
                </a:extLst>
              </a:tr>
              <a:tr h="82346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Computational task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Number of such jobs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Wall clock time (in hours) per job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Number of Tier-1 nodes per job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Tier-1 cores per </a:t>
                      </a:r>
                      <a:r>
                        <a:rPr lang="en-GB" sz="10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(per node!)</a:t>
                      </a:r>
                      <a:endParaRPr lang="nl-BE" sz="10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Total core-hours per task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Memory usage (</a:t>
                      </a:r>
                      <a:r>
                        <a:rPr lang="en-GB" sz="1000" dirty="0" err="1">
                          <a:effectLst/>
                        </a:rPr>
                        <a:t>GiB</a:t>
                      </a:r>
                      <a:r>
                        <a:rPr lang="en-GB" sz="1000" dirty="0">
                          <a:effectLst/>
                        </a:rPr>
                        <a:t>) per node per job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OpenMP / MPI / hybrid / worker framework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Tier-2 DATA/HOME volume (</a:t>
                      </a:r>
                      <a:r>
                        <a:rPr lang="en-GB" sz="1000" dirty="0" err="1">
                          <a:effectLst/>
                        </a:rPr>
                        <a:t>TiB</a:t>
                      </a:r>
                      <a:r>
                        <a:rPr lang="en-GB" sz="1000" dirty="0">
                          <a:effectLst/>
                        </a:rPr>
                        <a:t>) + number of files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Tier-1 SCRATCH volume (</a:t>
                      </a:r>
                      <a:r>
                        <a:rPr lang="en-GB" sz="1000" dirty="0" err="1">
                          <a:effectLst/>
                        </a:rPr>
                        <a:t>TiB</a:t>
                      </a:r>
                      <a:r>
                        <a:rPr lang="en-GB" sz="1000" dirty="0">
                          <a:effectLst/>
                        </a:rPr>
                        <a:t>) + number of files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288827061"/>
                  </a:ext>
                </a:extLst>
              </a:tr>
              <a:tr h="905809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Task A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CP2K – molecular dynamics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50 ns runs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PBE functional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1 -&gt; 5 water molecules</a:t>
                      </a:r>
                      <a:endParaRPr lang="nl-BE" sz="18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30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48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nl-BE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403200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MPI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TiB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0 files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0.2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TiB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5000 files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3046438258"/>
                  </a:ext>
                </a:extLst>
              </a:tr>
              <a:tr h="82346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Task B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CP2K – molecular dynamics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100 ns runs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PBE functional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200" dirty="0">
                          <a:effectLst/>
                        </a:rPr>
                        <a:t>1 -&gt; 5 water molecules</a:t>
                      </a:r>
                      <a:endParaRPr lang="nl-BE" sz="18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72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20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nl-BE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201600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MPI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TiB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0 files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0.1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TiB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500 files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3724095108"/>
                  </a:ext>
                </a:extLst>
              </a:tr>
              <a:tr h="82346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604800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BE" sz="1400" kern="120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nl-BE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0.2 </a:t>
                      </a:r>
                      <a:r>
                        <a:rPr lang="nl-BE" sz="1400" kern="1200" dirty="0" err="1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TiB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nl-BE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5000 files</a:t>
                      </a: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1285125822"/>
                  </a:ext>
                </a:extLst>
              </a:tr>
              <a:tr h="16469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23681919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7CC53E48-A5A7-4A2D-9BE0-9425130BEE9A}"/>
              </a:ext>
            </a:extLst>
          </p:cNvPr>
          <p:cNvSpPr txBox="1">
            <a:spLocks/>
          </p:cNvSpPr>
          <p:nvPr/>
        </p:nvSpPr>
        <p:spPr>
          <a:xfrm>
            <a:off x="763044" y="51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– Core-hour calculations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F70CE31-19B8-4009-8131-B399D80DBB32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6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639750"/>
              </p:ext>
            </p:extLst>
          </p:nvPr>
        </p:nvGraphicFramePr>
        <p:xfrm>
          <a:off x="152399" y="1237243"/>
          <a:ext cx="11077577" cy="29690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7384">
                  <a:extLst>
                    <a:ext uri="{9D8B030D-6E8A-4147-A177-3AD203B41FA5}">
                      <a16:colId xmlns:a16="http://schemas.microsoft.com/office/drawing/2014/main" val="3379282430"/>
                    </a:ext>
                  </a:extLst>
                </a:gridCol>
                <a:gridCol w="731465">
                  <a:extLst>
                    <a:ext uri="{9D8B030D-6E8A-4147-A177-3AD203B41FA5}">
                      <a16:colId xmlns:a16="http://schemas.microsoft.com/office/drawing/2014/main" val="2746765487"/>
                    </a:ext>
                  </a:extLst>
                </a:gridCol>
                <a:gridCol w="757282">
                  <a:extLst>
                    <a:ext uri="{9D8B030D-6E8A-4147-A177-3AD203B41FA5}">
                      <a16:colId xmlns:a16="http://schemas.microsoft.com/office/drawing/2014/main" val="2150472651"/>
                    </a:ext>
                  </a:extLst>
                </a:gridCol>
                <a:gridCol w="700988">
                  <a:extLst>
                    <a:ext uri="{9D8B030D-6E8A-4147-A177-3AD203B41FA5}">
                      <a16:colId xmlns:a16="http://schemas.microsoft.com/office/drawing/2014/main" val="2534409908"/>
                    </a:ext>
                  </a:extLst>
                </a:gridCol>
                <a:gridCol w="965158">
                  <a:extLst>
                    <a:ext uri="{9D8B030D-6E8A-4147-A177-3AD203B41FA5}">
                      <a16:colId xmlns:a16="http://schemas.microsoft.com/office/drawing/2014/main" val="2438942552"/>
                    </a:ext>
                  </a:extLst>
                </a:gridCol>
                <a:gridCol w="965158">
                  <a:extLst>
                    <a:ext uri="{9D8B030D-6E8A-4147-A177-3AD203B41FA5}">
                      <a16:colId xmlns:a16="http://schemas.microsoft.com/office/drawing/2014/main" val="1618098321"/>
                    </a:ext>
                  </a:extLst>
                </a:gridCol>
                <a:gridCol w="814024">
                  <a:extLst>
                    <a:ext uri="{9D8B030D-6E8A-4147-A177-3AD203B41FA5}">
                      <a16:colId xmlns:a16="http://schemas.microsoft.com/office/drawing/2014/main" val="3543362436"/>
                    </a:ext>
                  </a:extLst>
                </a:gridCol>
                <a:gridCol w="1196161">
                  <a:extLst>
                    <a:ext uri="{9D8B030D-6E8A-4147-A177-3AD203B41FA5}">
                      <a16:colId xmlns:a16="http://schemas.microsoft.com/office/drawing/2014/main" val="684911931"/>
                    </a:ext>
                  </a:extLst>
                </a:gridCol>
                <a:gridCol w="1483187">
                  <a:extLst>
                    <a:ext uri="{9D8B030D-6E8A-4147-A177-3AD203B41FA5}">
                      <a16:colId xmlns:a16="http://schemas.microsoft.com/office/drawing/2014/main" val="4080332064"/>
                    </a:ext>
                  </a:extLst>
                </a:gridCol>
                <a:gridCol w="1236770">
                  <a:extLst>
                    <a:ext uri="{9D8B030D-6E8A-4147-A177-3AD203B41FA5}">
                      <a16:colId xmlns:a16="http://schemas.microsoft.com/office/drawing/2014/main" val="2337857770"/>
                    </a:ext>
                  </a:extLst>
                </a:gridCol>
              </a:tblGrid>
              <a:tr h="303458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Core-hour calculation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Storage volume estimate</a:t>
                      </a:r>
                      <a:endParaRPr lang="nl-BE" sz="18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517645"/>
                  </a:ext>
                </a:extLst>
              </a:tr>
              <a:tr h="82346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Computational task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Number of such jobs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Wall clock time (in hours) per job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Number of Tier-1 nodes per job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63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Tier-1 cores per </a:t>
                      </a:r>
                      <a:r>
                        <a:rPr lang="en-GB" sz="10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(per node!)</a:t>
                      </a:r>
                      <a:endParaRPr lang="nl-BE" sz="10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Total core-hours per task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Memory usage (</a:t>
                      </a:r>
                      <a:r>
                        <a:rPr lang="en-GB" sz="1000" dirty="0" err="1">
                          <a:effectLst/>
                        </a:rPr>
                        <a:t>GiB</a:t>
                      </a:r>
                      <a:r>
                        <a:rPr lang="en-GB" sz="1000" dirty="0">
                          <a:effectLst/>
                        </a:rPr>
                        <a:t>) per node per job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OpenMP / MPI / hybrid / worker framework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Tier-2 DATA/HOME volume (</a:t>
                      </a:r>
                      <a:r>
                        <a:rPr lang="en-GB" sz="1000" dirty="0" err="1">
                          <a:effectLst/>
                        </a:rPr>
                        <a:t>TiB</a:t>
                      </a:r>
                      <a:r>
                        <a:rPr lang="en-GB" sz="1000" dirty="0">
                          <a:effectLst/>
                        </a:rPr>
                        <a:t>) + number of files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Tier-1 SCRATCH volume (</a:t>
                      </a:r>
                      <a:r>
                        <a:rPr lang="en-GB" sz="1000" dirty="0" err="1">
                          <a:effectLst/>
                        </a:rPr>
                        <a:t>TiB</a:t>
                      </a:r>
                      <a:r>
                        <a:rPr lang="en-GB" sz="1000" dirty="0">
                          <a:effectLst/>
                        </a:rPr>
                        <a:t>) + number of files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288827061"/>
                  </a:ext>
                </a:extLst>
              </a:tr>
              <a:tr h="905809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Task example worker</a:t>
                      </a:r>
                      <a:endParaRPr lang="nl-BE" sz="1800" dirty="0">
                        <a:effectLst/>
                      </a:endParaRP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nl-BE" sz="1200" dirty="0" err="1">
                          <a:effectLst/>
                        </a:rPr>
                        <a:t>MDTraj</a:t>
                      </a:r>
                      <a:r>
                        <a:rPr lang="nl-BE" sz="1200" dirty="0">
                          <a:effectLst/>
                        </a:rPr>
                        <a:t> post-processing</a:t>
                      </a:r>
                    </a:p>
                    <a:p>
                      <a:pPr marL="0" lvl="0" indent="0" algn="just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nl-BE" sz="1200" dirty="0">
                          <a:effectLst/>
                        </a:rPr>
                        <a:t>5000 files</a:t>
                      </a:r>
                      <a:endParaRPr lang="nl-BE" sz="18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nl-BE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10000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0.5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nl-BE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HGｺﾞｼｯｸM"/>
                          <a:cs typeface="Times New Roman" panose="02020603050405020304" pitchFamily="18" charset="0"/>
                        </a:rPr>
                        <a:t>5000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(84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GiB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 for 28 jobs in one node)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These single-core jobs will be packed within 1 node using worker framework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TiB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nl-BE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10000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 files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0.1 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TiB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cs typeface="Times New Roman" panose="02020603050405020304" pitchFamily="18" charset="0"/>
                        </a:rPr>
                        <a:t>5000 files</a:t>
                      </a:r>
                      <a:endParaRPr lang="nl-BE" sz="1400" kern="1200" dirty="0">
                        <a:solidFill>
                          <a:schemeClr val="dk1"/>
                        </a:solidFill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3046438258"/>
                  </a:ext>
                </a:extLst>
              </a:tr>
              <a:tr h="16469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nl-BE" sz="110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nl-BE" sz="1100" dirty="0">
                        <a:effectLst/>
                        <a:latin typeface="Corbel" panose="020B0503020204020204" pitchFamily="34" charset="0"/>
                        <a:ea typeface="HGｺﾞｼｯｸM"/>
                        <a:cs typeface="Times New Roman" panose="02020603050405020304" pitchFamily="18" charset="0"/>
                      </a:endParaRPr>
                    </a:p>
                  </a:txBody>
                  <a:tcPr marL="61685" marR="61685" marT="0" marB="0"/>
                </a:tc>
                <a:extLst>
                  <a:ext uri="{0D108BD9-81ED-4DB2-BD59-A6C34878D82A}">
                    <a16:rowId xmlns:a16="http://schemas.microsoft.com/office/drawing/2014/main" val="23681919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7CC53E48-A5A7-4A2D-9BE0-9425130BEE9A}"/>
              </a:ext>
            </a:extLst>
          </p:cNvPr>
          <p:cNvSpPr txBox="1">
            <a:spLocks/>
          </p:cNvSpPr>
          <p:nvPr/>
        </p:nvSpPr>
        <p:spPr>
          <a:xfrm>
            <a:off x="763044" y="51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– Core-hour calculations (HTC)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F70CE31-19B8-4009-8131-B399D80DBB32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4F2CDE0-AB8D-44CB-A66B-622356FBC9AA}"/>
              </a:ext>
            </a:extLst>
          </p:cNvPr>
          <p:cNvSpPr txBox="1"/>
          <p:nvPr/>
        </p:nvSpPr>
        <p:spPr>
          <a:xfrm>
            <a:off x="2428198" y="4644776"/>
            <a:ext cx="8807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Assuming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indeed run 28 </a:t>
            </a:r>
            <a:r>
              <a:rPr lang="nl-BE" dirty="0" err="1"/>
              <a:t>tasks</a:t>
            </a:r>
            <a:r>
              <a:rPr lang="nl-BE" dirty="0"/>
              <a:t> on a single node!</a:t>
            </a:r>
            <a:br>
              <a:rPr lang="nl-BE" dirty="0"/>
            </a:br>
            <a:endParaRPr lang="nl-BE" dirty="0"/>
          </a:p>
          <a:p>
            <a:r>
              <a:rPr lang="nl-BE" dirty="0"/>
              <a:t>Running </a:t>
            </a:r>
            <a:r>
              <a:rPr lang="nl-BE" dirty="0" err="1"/>
              <a:t>fewer</a:t>
            </a:r>
            <a:r>
              <a:rPr lang="nl-BE" dirty="0"/>
              <a:t> </a:t>
            </a:r>
            <a:r>
              <a:rPr lang="nl-BE" dirty="0" err="1"/>
              <a:t>tasks</a:t>
            </a:r>
            <a:r>
              <a:rPr lang="nl-BE" dirty="0"/>
              <a:t> per node </a:t>
            </a:r>
            <a:r>
              <a:rPr lang="nl-BE" dirty="0" err="1"/>
              <a:t>may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necessary</a:t>
            </a:r>
            <a:r>
              <a:rPr lang="nl-BE" dirty="0"/>
              <a:t> in </a:t>
            </a:r>
            <a:r>
              <a:rPr lang="nl-BE" dirty="0" err="1"/>
              <a:t>certain</a:t>
            </a:r>
            <a:r>
              <a:rPr lang="nl-BE" dirty="0"/>
              <a:t> cases (e.g. </a:t>
            </a:r>
            <a:r>
              <a:rPr lang="nl-BE" dirty="0" err="1"/>
              <a:t>insufficient</a:t>
            </a:r>
            <a:r>
              <a:rPr lang="nl-BE" dirty="0"/>
              <a:t> memory).</a:t>
            </a:r>
          </a:p>
          <a:p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cores</a:t>
            </a:r>
            <a:r>
              <a:rPr lang="nl-BE" dirty="0"/>
              <a:t> per job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then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&gt; 1.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1903518-1A53-4ACC-82F4-170F47B7EBCE}"/>
              </a:ext>
            </a:extLst>
          </p:cNvPr>
          <p:cNvSpPr/>
          <p:nvPr/>
        </p:nvSpPr>
        <p:spPr>
          <a:xfrm>
            <a:off x="4536388" y="2698619"/>
            <a:ext cx="251512" cy="1892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172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5">
            <a:extLst>
              <a:ext uri="{FF2B5EF4-FFF2-40B4-BE49-F238E27FC236}">
                <a16:creationId xmlns:a16="http://schemas.microsoft.com/office/drawing/2014/main" id="{108EE89D-4061-4B16-B425-9962F57BC381}"/>
              </a:ext>
            </a:extLst>
          </p:cNvPr>
          <p:cNvSpPr>
            <a:spLocks noChangeAspect="1"/>
          </p:cNvSpPr>
          <p:nvPr/>
        </p:nvSpPr>
        <p:spPr>
          <a:xfrm>
            <a:off x="867877" y="1450163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3B8A7E6-71A3-476E-8400-782B4594FC3F}"/>
              </a:ext>
            </a:extLst>
          </p:cNvPr>
          <p:cNvSpPr/>
          <p:nvPr/>
        </p:nvSpPr>
        <p:spPr>
          <a:xfrm>
            <a:off x="1569024" y="1451751"/>
            <a:ext cx="7936476" cy="185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995CCD4C-73E2-4F2D-83C7-5EB03161AA8E}"/>
              </a:ext>
            </a:extLst>
          </p:cNvPr>
          <p:cNvSpPr>
            <a:spLocks noChangeAspect="1"/>
          </p:cNvSpPr>
          <p:nvPr/>
        </p:nvSpPr>
        <p:spPr>
          <a:xfrm>
            <a:off x="1035624" y="1600976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DFBB38F-54ED-4037-A1DA-0AA06A380745}"/>
              </a:ext>
            </a:extLst>
          </p:cNvPr>
          <p:cNvSpPr/>
          <p:nvPr/>
        </p:nvSpPr>
        <p:spPr>
          <a:xfrm>
            <a:off x="2652742" y="1650682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A5938891-0ECC-4A10-BEA1-BF50C61B10F8}"/>
              </a:ext>
            </a:extLst>
          </p:cNvPr>
          <p:cNvSpPr txBox="1"/>
          <p:nvPr/>
        </p:nvSpPr>
        <p:spPr>
          <a:xfrm>
            <a:off x="1495447" y="1916195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811D0EAD-3782-4699-8703-B65BB580768F}"/>
              </a:ext>
            </a:extLst>
          </p:cNvPr>
          <p:cNvSpPr/>
          <p:nvPr/>
        </p:nvSpPr>
        <p:spPr>
          <a:xfrm>
            <a:off x="2622482" y="1492070"/>
            <a:ext cx="6932109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Describe your workflow</a:t>
            </a:r>
          </a:p>
          <a:p>
            <a:r>
              <a:rPr lang="en-US" sz="1600" dirty="0"/>
              <a:t>	usage pattern/timing</a:t>
            </a:r>
          </a:p>
          <a:p>
            <a:r>
              <a:rPr lang="en-US" sz="1600" dirty="0"/>
              <a:t>	task workflow manager</a:t>
            </a:r>
          </a:p>
          <a:p>
            <a:r>
              <a:rPr lang="en-US" sz="1600" dirty="0"/>
              <a:t>	how you organize in and outflow of data</a:t>
            </a:r>
          </a:p>
          <a:p>
            <a:endParaRPr lang="en-US" sz="1600" dirty="0"/>
          </a:p>
          <a:p>
            <a:r>
              <a:rPr lang="en-US" sz="1600" dirty="0"/>
              <a:t>Don’t forget – allocated time should be used in 8 months </a:t>
            </a:r>
          </a:p>
          <a:p>
            <a:r>
              <a:rPr lang="en-US" sz="1600" dirty="0"/>
              <a:t>20 % used on the first 3 months!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56645826-B5B7-48A0-9B3A-52AD1E564D65}"/>
              </a:ext>
            </a:extLst>
          </p:cNvPr>
          <p:cNvSpPr txBox="1">
            <a:spLocks/>
          </p:cNvSpPr>
          <p:nvPr/>
        </p:nvSpPr>
        <p:spPr>
          <a:xfrm>
            <a:off x="763044" y="51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– Writing a good proposal</a:t>
            </a:r>
          </a:p>
        </p:txBody>
      </p: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564D1BAE-8AB0-46CD-B7AB-F8A3F2FC9F1E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F804B030-11D1-4846-991A-BDB127342181}"/>
              </a:ext>
            </a:extLst>
          </p:cNvPr>
          <p:cNvSpPr>
            <a:spLocks noChangeAspect="1"/>
          </p:cNvSpPr>
          <p:nvPr/>
        </p:nvSpPr>
        <p:spPr>
          <a:xfrm>
            <a:off x="867877" y="3866878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5CE60E87-FDF3-4AAA-AB77-3A249CB3D70C}"/>
              </a:ext>
            </a:extLst>
          </p:cNvPr>
          <p:cNvSpPr/>
          <p:nvPr/>
        </p:nvSpPr>
        <p:spPr>
          <a:xfrm>
            <a:off x="1569024" y="3868466"/>
            <a:ext cx="7936476" cy="185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B789842F-56D4-4C2D-B1B5-6A32FCB2B35C}"/>
              </a:ext>
            </a:extLst>
          </p:cNvPr>
          <p:cNvSpPr>
            <a:spLocks noChangeAspect="1"/>
          </p:cNvSpPr>
          <p:nvPr/>
        </p:nvSpPr>
        <p:spPr>
          <a:xfrm>
            <a:off x="1035624" y="4017691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8F112F1E-F1B6-44D3-9E75-81F3570F9D5F}"/>
              </a:ext>
            </a:extLst>
          </p:cNvPr>
          <p:cNvSpPr/>
          <p:nvPr/>
        </p:nvSpPr>
        <p:spPr>
          <a:xfrm>
            <a:off x="2652742" y="4067397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2A6C3A6D-6947-4F1B-A447-1818F3F4C19B}"/>
              </a:ext>
            </a:extLst>
          </p:cNvPr>
          <p:cNvSpPr txBox="1"/>
          <p:nvPr/>
        </p:nvSpPr>
        <p:spPr>
          <a:xfrm>
            <a:off x="1495447" y="4332910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9</a:t>
            </a: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AF72DE55-5A39-46BF-B77C-547B6EB50E96}"/>
              </a:ext>
            </a:extLst>
          </p:cNvPr>
          <p:cNvSpPr/>
          <p:nvPr/>
        </p:nvSpPr>
        <p:spPr>
          <a:xfrm>
            <a:off x="2652743" y="4548725"/>
            <a:ext cx="68527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If your application is exemplary, can it be used as an example ?</a:t>
            </a:r>
          </a:p>
        </p:txBody>
      </p:sp>
    </p:spTree>
    <p:extLst>
      <p:ext uri="{BB962C8B-B14F-4D97-AF65-F5344CB8AC3E}">
        <p14:creationId xmlns:p14="http://schemas.microsoft.com/office/powerpoint/2010/main" val="4067049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4">
            <a:extLst>
              <a:ext uri="{FF2B5EF4-FFF2-40B4-BE49-F238E27FC236}">
                <a16:creationId xmlns:a16="http://schemas.microsoft.com/office/drawing/2014/main" id="{56645826-B5B7-48A0-9B3A-52AD1E564D65}"/>
              </a:ext>
            </a:extLst>
          </p:cNvPr>
          <p:cNvSpPr txBox="1">
            <a:spLocks/>
          </p:cNvSpPr>
          <p:nvPr/>
        </p:nvSpPr>
        <p:spPr>
          <a:xfrm>
            <a:off x="763044" y="51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– Writing a good proposal</a:t>
            </a: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F5707C16-D8CE-45D7-BD4C-BF8CBED2610B}"/>
              </a:ext>
            </a:extLst>
          </p:cNvPr>
          <p:cNvSpPr>
            <a:spLocks noChangeAspect="1"/>
          </p:cNvSpPr>
          <p:nvPr/>
        </p:nvSpPr>
        <p:spPr>
          <a:xfrm>
            <a:off x="865900" y="1644041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F4BD340A-5718-4F56-AF72-DF29391C95D8}"/>
              </a:ext>
            </a:extLst>
          </p:cNvPr>
          <p:cNvSpPr/>
          <p:nvPr/>
        </p:nvSpPr>
        <p:spPr>
          <a:xfrm>
            <a:off x="1560457" y="1643757"/>
            <a:ext cx="7936476" cy="1851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77F4F953-7642-45CB-9F4C-D3A6E2F3926D}"/>
              </a:ext>
            </a:extLst>
          </p:cNvPr>
          <p:cNvSpPr>
            <a:spLocks noChangeAspect="1"/>
          </p:cNvSpPr>
          <p:nvPr/>
        </p:nvSpPr>
        <p:spPr>
          <a:xfrm>
            <a:off x="1033647" y="1794854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5C9E6A35-E8B8-43DA-81A7-4DEB7F8AFF74}"/>
              </a:ext>
            </a:extLst>
          </p:cNvPr>
          <p:cNvSpPr/>
          <p:nvPr/>
        </p:nvSpPr>
        <p:spPr>
          <a:xfrm>
            <a:off x="2650765" y="1844560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9BC88E63-1939-483A-99BB-95046D34BB9A}"/>
              </a:ext>
            </a:extLst>
          </p:cNvPr>
          <p:cNvSpPr/>
          <p:nvPr/>
        </p:nvSpPr>
        <p:spPr>
          <a:xfrm>
            <a:off x="2639136" y="1910141"/>
            <a:ext cx="69659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Proposals are submitted in </a:t>
            </a:r>
            <a:r>
              <a:rPr lang="en-US" dirty="0" err="1"/>
              <a:t>EasyChair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You can submit only 1 file</a:t>
            </a:r>
          </a:p>
          <a:p>
            <a:pPr>
              <a:lnSpc>
                <a:spcPct val="150000"/>
              </a:lnSpc>
            </a:pPr>
            <a:r>
              <a:rPr lang="en-US" dirty="0"/>
              <a:t>Combine your proposal with attachments in 1 PDF file</a:t>
            </a:r>
          </a:p>
        </p:txBody>
      </p:sp>
      <p:pic>
        <p:nvPicPr>
          <p:cNvPr id="31" name="Picture 9">
            <a:extLst>
              <a:ext uri="{FF2B5EF4-FFF2-40B4-BE49-F238E27FC236}">
                <a16:creationId xmlns:a16="http://schemas.microsoft.com/office/drawing/2014/main" id="{2BE8ABDE-55C9-4AB0-95CD-2D1450E68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53" y="2238696"/>
            <a:ext cx="613157" cy="720000"/>
          </a:xfrm>
          <a:prstGeom prst="rect">
            <a:avLst/>
          </a:prstGeom>
        </p:spPr>
      </p:pic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564D1BAE-8AB0-46CD-B7AB-F8A3F2FC9F1E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8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4190" y="152400"/>
            <a:ext cx="9880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Tier-1 node layout</a:t>
            </a:r>
          </a:p>
        </p:txBody>
      </p:sp>
      <p:pic>
        <p:nvPicPr>
          <p:cNvPr id="1026" name="Picture 2" descr="https://vlaams-supercomputing-centrum-vscdocumentation.readthedocs-hosted.com/en/latest/_images/breni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7" y="1002051"/>
            <a:ext cx="10250766" cy="51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D5A4580-FF0A-4793-8FBD-C27AFC2726B9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36466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2872" y="73361"/>
            <a:ext cx="10515600" cy="1325563"/>
          </a:xfrm>
        </p:spPr>
        <p:txBody>
          <a:bodyPr/>
          <a:lstStyle/>
          <a:p>
            <a:r>
              <a:rPr lang="en-US" dirty="0"/>
              <a:t>How – Using the allocated grant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33774332-C0D3-4016-AC1A-5EE34F6599AD}"/>
              </a:ext>
            </a:extLst>
          </p:cNvPr>
          <p:cNvSpPr>
            <a:spLocks noChangeAspect="1"/>
          </p:cNvSpPr>
          <p:nvPr/>
        </p:nvSpPr>
        <p:spPr>
          <a:xfrm>
            <a:off x="865900" y="1466974"/>
            <a:ext cx="1851026" cy="185102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75FAA842-9A57-4390-94E0-0470080D2E5D}"/>
              </a:ext>
            </a:extLst>
          </p:cNvPr>
          <p:cNvSpPr/>
          <p:nvPr/>
        </p:nvSpPr>
        <p:spPr>
          <a:xfrm>
            <a:off x="1560457" y="1467399"/>
            <a:ext cx="7936476" cy="1851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CB130993-5666-4604-B1C6-DA366C353945}"/>
              </a:ext>
            </a:extLst>
          </p:cNvPr>
          <p:cNvSpPr>
            <a:spLocks noChangeAspect="1"/>
          </p:cNvSpPr>
          <p:nvPr/>
        </p:nvSpPr>
        <p:spPr>
          <a:xfrm>
            <a:off x="1033647" y="1617787"/>
            <a:ext cx="1515533" cy="151553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1CEDF102-DB41-4759-BA18-A505BF14D089}"/>
              </a:ext>
            </a:extLst>
          </p:cNvPr>
          <p:cNvSpPr/>
          <p:nvPr/>
        </p:nvSpPr>
        <p:spPr>
          <a:xfrm>
            <a:off x="2650765" y="1667493"/>
            <a:ext cx="7083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5E77"/>
              </a:solidFill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9DC2086-0DBE-4949-BD30-59EABAF5C4D1}"/>
              </a:ext>
            </a:extLst>
          </p:cNvPr>
          <p:cNvSpPr/>
          <p:nvPr/>
        </p:nvSpPr>
        <p:spPr>
          <a:xfrm>
            <a:off x="2639136" y="1515891"/>
            <a:ext cx="696597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Be ready to start working as soon as you are granted</a:t>
            </a:r>
          </a:p>
          <a:p>
            <a:pPr>
              <a:lnSpc>
                <a:spcPct val="150000"/>
              </a:lnSpc>
            </a:pPr>
            <a:r>
              <a:rPr lang="en-US" dirty="0"/>
              <a:t>Do not wait until the end of the period</a:t>
            </a:r>
          </a:p>
          <a:p>
            <a:pPr>
              <a:lnSpc>
                <a:spcPct val="150000"/>
              </a:lnSpc>
            </a:pPr>
            <a:r>
              <a:rPr lang="en-US" dirty="0"/>
              <a:t>Use all the granted time</a:t>
            </a:r>
          </a:p>
          <a:p>
            <a:pPr>
              <a:lnSpc>
                <a:spcPct val="150000"/>
              </a:lnSpc>
            </a:pPr>
            <a:r>
              <a:rPr lang="en-US" dirty="0"/>
              <a:t>If applied for a “Starting Grant” -&gt; use it!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C61E23D8-2D0A-4062-8BB2-8B249D21DF05}"/>
              </a:ext>
            </a:extLst>
          </p:cNvPr>
          <p:cNvSpPr txBox="1"/>
          <p:nvPr/>
        </p:nvSpPr>
        <p:spPr>
          <a:xfrm>
            <a:off x="1069294" y="4017859"/>
            <a:ext cx="88294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It is going to be checked by the TAB</a:t>
            </a:r>
          </a:p>
          <a:p>
            <a:r>
              <a:rPr lang="en-US" sz="2800" b="1" dirty="0"/>
              <a:t>Extensions are not granted (unless for a very good reason)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2DE26A21-611F-4EE0-B589-B3B281B14C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77" y="2028678"/>
            <a:ext cx="703924" cy="720000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B6CBC3D-52D5-4767-9426-4F17560084F9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4" b="7984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664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Collaborative Grants</a:t>
            </a:r>
          </a:p>
        </p:txBody>
      </p:sp>
    </p:spTree>
    <p:extLst>
      <p:ext uri="{BB962C8B-B14F-4D97-AF65-F5344CB8AC3E}">
        <p14:creationId xmlns:p14="http://schemas.microsoft.com/office/powerpoint/2010/main" val="152008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1242"/>
          </a:xfrm>
        </p:spPr>
        <p:txBody>
          <a:bodyPr/>
          <a:lstStyle/>
          <a:p>
            <a:r>
              <a:rPr lang="nl-BE" dirty="0" err="1"/>
              <a:t>Collaborative</a:t>
            </a:r>
            <a:r>
              <a:rPr lang="nl-BE" dirty="0"/>
              <a:t> Grant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1E83B1-E22F-4E81-AF87-BBAE70877A6A}"/>
              </a:ext>
            </a:extLst>
          </p:cNvPr>
          <p:cNvGrpSpPr/>
          <p:nvPr/>
        </p:nvGrpSpPr>
        <p:grpSpPr>
          <a:xfrm>
            <a:off x="1028670" y="1330402"/>
            <a:ext cx="5951312" cy="756000"/>
            <a:chOff x="1028674" y="1522072"/>
            <a:chExt cx="4665116" cy="759326"/>
          </a:xfrm>
        </p:grpSpPr>
        <p:sp>
          <p:nvSpPr>
            <p:cNvPr id="59" name="Rounded Rectangle 30"/>
            <p:cNvSpPr/>
            <p:nvPr/>
          </p:nvSpPr>
          <p:spPr>
            <a:xfrm>
              <a:off x="1028674" y="1522072"/>
              <a:ext cx="4665116" cy="7593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31"/>
            <p:cNvSpPr txBox="1"/>
            <p:nvPr/>
          </p:nvSpPr>
          <p:spPr>
            <a:xfrm>
              <a:off x="1072890" y="1701617"/>
              <a:ext cx="4585039" cy="43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Rules and form on </a:t>
              </a:r>
              <a:r>
                <a:rPr lang="en-US" sz="2000" b="1" dirty="0">
                  <a:solidFill>
                    <a:schemeClr val="bg2"/>
                  </a:solidFill>
                </a:rPr>
                <a:t>the </a:t>
              </a:r>
              <a:r>
                <a:rPr lang="en-US" sz="2000" b="1" dirty="0">
                  <a:solidFill>
                    <a:schemeClr val="bg2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VSC-website</a:t>
              </a:r>
              <a:endParaRPr lang="en-US" sz="20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8A645E-A182-4F01-AB4A-18FDA6B8FC95}"/>
              </a:ext>
            </a:extLst>
          </p:cNvPr>
          <p:cNvGrpSpPr/>
          <p:nvPr/>
        </p:nvGrpSpPr>
        <p:grpSpPr>
          <a:xfrm>
            <a:off x="1028670" y="2389285"/>
            <a:ext cx="6062000" cy="756000"/>
            <a:chOff x="1028672" y="2345557"/>
            <a:chExt cx="4751882" cy="1462871"/>
          </a:xfrm>
        </p:grpSpPr>
        <p:sp>
          <p:nvSpPr>
            <p:cNvPr id="53" name="TextBox 21"/>
            <p:cNvSpPr txBox="1"/>
            <p:nvPr/>
          </p:nvSpPr>
          <p:spPr>
            <a:xfrm>
              <a:off x="1074773" y="2725221"/>
              <a:ext cx="3042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Federal Funded Research Institutes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Rounded Rectangle 30">
              <a:extLst>
                <a:ext uri="{FF2B5EF4-FFF2-40B4-BE49-F238E27FC236}">
                  <a16:creationId xmlns:a16="http://schemas.microsoft.com/office/drawing/2014/main" id="{C9F4FE82-9A1F-45FB-9D3B-72ADDFEA48F0}"/>
                </a:ext>
              </a:extLst>
            </p:cNvPr>
            <p:cNvSpPr/>
            <p:nvPr/>
          </p:nvSpPr>
          <p:spPr>
            <a:xfrm>
              <a:off x="1028672" y="2345557"/>
              <a:ext cx="4665116" cy="14628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31">
              <a:extLst>
                <a:ext uri="{FF2B5EF4-FFF2-40B4-BE49-F238E27FC236}">
                  <a16:creationId xmlns:a16="http://schemas.microsoft.com/office/drawing/2014/main" id="{B8F68A48-EB51-4DC9-A53F-896B07AC1F2C}"/>
                </a:ext>
              </a:extLst>
            </p:cNvPr>
            <p:cNvSpPr txBox="1"/>
            <p:nvPr/>
          </p:nvSpPr>
          <p:spPr>
            <a:xfrm>
              <a:off x="1115438" y="2675103"/>
              <a:ext cx="4665116" cy="574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At least 3 research groups from different </a:t>
              </a:r>
              <a:r>
                <a:rPr lang="en-US" sz="2000" b="1" dirty="0" err="1">
                  <a:solidFill>
                    <a:schemeClr val="bg1"/>
                  </a:solidFill>
                </a:rPr>
                <a:t>instututes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4130C83-5A7C-4670-B438-256F60954364}"/>
              </a:ext>
            </a:extLst>
          </p:cNvPr>
          <p:cNvGrpSpPr/>
          <p:nvPr/>
        </p:nvGrpSpPr>
        <p:grpSpPr>
          <a:xfrm>
            <a:off x="1028670" y="3447265"/>
            <a:ext cx="6034452" cy="756000"/>
            <a:chOff x="1028671" y="2345558"/>
            <a:chExt cx="5067329" cy="1261297"/>
          </a:xfrm>
        </p:grpSpPr>
        <p:sp>
          <p:nvSpPr>
            <p:cNvPr id="65" name="TextBox 21">
              <a:extLst>
                <a:ext uri="{FF2B5EF4-FFF2-40B4-BE49-F238E27FC236}">
                  <a16:creationId xmlns:a16="http://schemas.microsoft.com/office/drawing/2014/main" id="{1ACD2A48-E798-49D4-8476-2C2A5D8DEFFC}"/>
                </a:ext>
              </a:extLst>
            </p:cNvPr>
            <p:cNvSpPr txBox="1"/>
            <p:nvPr/>
          </p:nvSpPr>
          <p:spPr>
            <a:xfrm>
              <a:off x="1074773" y="2725221"/>
              <a:ext cx="3042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Federal Funded Research Institutes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Rounded Rectangle 30">
              <a:extLst>
                <a:ext uri="{FF2B5EF4-FFF2-40B4-BE49-F238E27FC236}">
                  <a16:creationId xmlns:a16="http://schemas.microsoft.com/office/drawing/2014/main" id="{E5333096-8D25-4C8F-91A4-FC1C52FADCA9}"/>
                </a:ext>
              </a:extLst>
            </p:cNvPr>
            <p:cNvSpPr/>
            <p:nvPr/>
          </p:nvSpPr>
          <p:spPr>
            <a:xfrm>
              <a:off x="1028671" y="2345558"/>
              <a:ext cx="4959097" cy="126129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31">
              <a:extLst>
                <a:ext uri="{FF2B5EF4-FFF2-40B4-BE49-F238E27FC236}">
                  <a16:creationId xmlns:a16="http://schemas.microsoft.com/office/drawing/2014/main" id="{0727BFD9-1996-445A-9806-5F49EED970AC}"/>
                </a:ext>
              </a:extLst>
            </p:cNvPr>
            <p:cNvSpPr txBox="1"/>
            <p:nvPr/>
          </p:nvSpPr>
          <p:spPr>
            <a:xfrm>
              <a:off x="1136902" y="2449359"/>
              <a:ext cx="4959098" cy="431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Application has the same structure as a regular proposal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2393A1-6332-4977-A267-CC14BDDBA286}"/>
              </a:ext>
            </a:extLst>
          </p:cNvPr>
          <p:cNvSpPr txBox="1"/>
          <p:nvPr/>
        </p:nvSpPr>
        <p:spPr>
          <a:xfrm>
            <a:off x="7067909" y="395521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E2DB76-E3E9-474D-9283-78D5FD29E731}"/>
              </a:ext>
            </a:extLst>
          </p:cNvPr>
          <p:cNvGrpSpPr/>
          <p:nvPr/>
        </p:nvGrpSpPr>
        <p:grpSpPr>
          <a:xfrm>
            <a:off x="7546778" y="2688126"/>
            <a:ext cx="4528662" cy="1231107"/>
            <a:chOff x="1362315" y="2345558"/>
            <a:chExt cx="5180472" cy="1462871"/>
          </a:xfrm>
        </p:grpSpPr>
        <p:sp>
          <p:nvSpPr>
            <p:cNvPr id="22" name="Rounded Rectangle 30">
              <a:extLst>
                <a:ext uri="{FF2B5EF4-FFF2-40B4-BE49-F238E27FC236}">
                  <a16:creationId xmlns:a16="http://schemas.microsoft.com/office/drawing/2014/main" id="{162EE575-D7CD-498F-B4C8-18BE34B59AA2}"/>
                </a:ext>
              </a:extLst>
            </p:cNvPr>
            <p:cNvSpPr/>
            <p:nvPr/>
          </p:nvSpPr>
          <p:spPr>
            <a:xfrm>
              <a:off x="1362315" y="2345558"/>
              <a:ext cx="4959097" cy="1462871"/>
            </a:xfrm>
            <a:prstGeom prst="roundRect">
              <a:avLst/>
            </a:prstGeom>
            <a:solidFill>
              <a:srgbClr val="37B7D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31">
              <a:extLst>
                <a:ext uri="{FF2B5EF4-FFF2-40B4-BE49-F238E27FC236}">
                  <a16:creationId xmlns:a16="http://schemas.microsoft.com/office/drawing/2014/main" id="{6D433FC2-1C35-4A97-AFE1-82A279EF5347}"/>
                </a:ext>
              </a:extLst>
            </p:cNvPr>
            <p:cNvSpPr txBox="1"/>
            <p:nvPr/>
          </p:nvSpPr>
          <p:spPr>
            <a:xfrm>
              <a:off x="1583689" y="2802705"/>
              <a:ext cx="4959098" cy="54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Inform us if you are interested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AABF4B-ADF1-4AFF-91E7-3C111574643B}"/>
              </a:ext>
            </a:extLst>
          </p:cNvPr>
          <p:cNvGrpSpPr/>
          <p:nvPr/>
        </p:nvGrpSpPr>
        <p:grpSpPr>
          <a:xfrm>
            <a:off x="1028670" y="4570364"/>
            <a:ext cx="5996679" cy="756000"/>
            <a:chOff x="1028671" y="2345558"/>
            <a:chExt cx="5067329" cy="1261297"/>
          </a:xfrm>
        </p:grpSpPr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DC69FA6C-BAC6-4A9D-962E-5D3143FCCBEC}"/>
                </a:ext>
              </a:extLst>
            </p:cNvPr>
            <p:cNvSpPr txBox="1"/>
            <p:nvPr/>
          </p:nvSpPr>
          <p:spPr>
            <a:xfrm>
              <a:off x="1074773" y="2725221"/>
              <a:ext cx="3042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Federal Funded Research Institutes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30">
              <a:extLst>
                <a:ext uri="{FF2B5EF4-FFF2-40B4-BE49-F238E27FC236}">
                  <a16:creationId xmlns:a16="http://schemas.microsoft.com/office/drawing/2014/main" id="{897E8DB5-9346-4686-9442-B03120A38095}"/>
                </a:ext>
              </a:extLst>
            </p:cNvPr>
            <p:cNvSpPr/>
            <p:nvPr/>
          </p:nvSpPr>
          <p:spPr>
            <a:xfrm>
              <a:off x="1028671" y="2345558"/>
              <a:ext cx="4959097" cy="126129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31">
              <a:extLst>
                <a:ext uri="{FF2B5EF4-FFF2-40B4-BE49-F238E27FC236}">
                  <a16:creationId xmlns:a16="http://schemas.microsoft.com/office/drawing/2014/main" id="{3AC43E6F-38F9-4357-AD15-AC5A72B0F181}"/>
                </a:ext>
              </a:extLst>
            </p:cNvPr>
            <p:cNvSpPr txBox="1"/>
            <p:nvPr/>
          </p:nvSpPr>
          <p:spPr>
            <a:xfrm>
              <a:off x="1136902" y="2449359"/>
              <a:ext cx="4959098" cy="978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Allocation at any time</a:t>
              </a:r>
            </a:p>
            <a:p>
              <a:r>
                <a:rPr lang="en-US" sz="2000" b="1" dirty="0">
                  <a:solidFill>
                    <a:schemeClr val="bg1"/>
                  </a:solidFill>
                </a:rPr>
                <a:t>Review by Operation Team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1F9BA5FA-D937-41E7-BF73-340778FEE961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1242"/>
          </a:xfrm>
        </p:spPr>
        <p:txBody>
          <a:bodyPr/>
          <a:lstStyle/>
          <a:p>
            <a:r>
              <a:rPr lang="nl-BE" dirty="0" err="1"/>
              <a:t>Proposal</a:t>
            </a:r>
            <a:r>
              <a:rPr lang="nl-BE" dirty="0"/>
              <a:t> </a:t>
            </a:r>
            <a:r>
              <a:rPr lang="nl-BE" dirty="0" err="1"/>
              <a:t>limits</a:t>
            </a:r>
            <a:endParaRPr lang="nl-BE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AEB8-6011-4821-B381-2A51109D3540}"/>
              </a:ext>
            </a:extLst>
          </p:cNvPr>
          <p:cNvGrpSpPr/>
          <p:nvPr/>
        </p:nvGrpSpPr>
        <p:grpSpPr>
          <a:xfrm>
            <a:off x="500039" y="3254499"/>
            <a:ext cx="3893096" cy="650487"/>
            <a:chOff x="7135798" y="3672354"/>
            <a:chExt cx="3246357" cy="1137895"/>
          </a:xfrm>
        </p:grpSpPr>
        <p:sp>
          <p:nvSpPr>
            <p:cNvPr id="37" name="Rounded Rectangle 30">
              <a:extLst>
                <a:ext uri="{FF2B5EF4-FFF2-40B4-BE49-F238E27FC236}">
                  <a16:creationId xmlns:a16="http://schemas.microsoft.com/office/drawing/2014/main" id="{8A06C36B-B022-4104-814C-F5E865AE6521}"/>
                </a:ext>
              </a:extLst>
            </p:cNvPr>
            <p:cNvSpPr/>
            <p:nvPr/>
          </p:nvSpPr>
          <p:spPr>
            <a:xfrm>
              <a:off x="7135798" y="3672354"/>
              <a:ext cx="3246357" cy="11378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1">
              <a:extLst>
                <a:ext uri="{FF2B5EF4-FFF2-40B4-BE49-F238E27FC236}">
                  <a16:creationId xmlns:a16="http://schemas.microsoft.com/office/drawing/2014/main" id="{31BF6489-EE85-4B8A-893E-8989A7262069}"/>
                </a:ext>
              </a:extLst>
            </p:cNvPr>
            <p:cNvSpPr txBox="1"/>
            <p:nvPr/>
          </p:nvSpPr>
          <p:spPr>
            <a:xfrm>
              <a:off x="7288113" y="3899486"/>
              <a:ext cx="3047946" cy="69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Duration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5833CD-3BBE-4F94-9115-410C5B79193B}"/>
              </a:ext>
            </a:extLst>
          </p:cNvPr>
          <p:cNvGrpSpPr/>
          <p:nvPr/>
        </p:nvGrpSpPr>
        <p:grpSpPr>
          <a:xfrm>
            <a:off x="500039" y="1352322"/>
            <a:ext cx="3893096" cy="816641"/>
            <a:chOff x="7135798" y="3606618"/>
            <a:chExt cx="3246357" cy="1137896"/>
          </a:xfrm>
        </p:grpSpPr>
        <p:sp>
          <p:nvSpPr>
            <p:cNvPr id="40" name="Rounded Rectangle 30">
              <a:extLst>
                <a:ext uri="{FF2B5EF4-FFF2-40B4-BE49-F238E27FC236}">
                  <a16:creationId xmlns:a16="http://schemas.microsoft.com/office/drawing/2014/main" id="{22281D3D-93FC-43DA-9F67-A715AF016E65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31">
              <a:extLst>
                <a:ext uri="{FF2B5EF4-FFF2-40B4-BE49-F238E27FC236}">
                  <a16:creationId xmlns:a16="http://schemas.microsoft.com/office/drawing/2014/main" id="{2E8BD78A-BB7F-4697-BDA4-14DAE03A7587}"/>
                </a:ext>
              </a:extLst>
            </p:cNvPr>
            <p:cNvSpPr txBox="1"/>
            <p:nvPr/>
          </p:nvSpPr>
          <p:spPr>
            <a:xfrm>
              <a:off x="7288113" y="3789929"/>
              <a:ext cx="3047946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Access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7E1203-B9AC-4A09-918D-54050C1F1189}"/>
              </a:ext>
            </a:extLst>
          </p:cNvPr>
          <p:cNvGrpSpPr/>
          <p:nvPr/>
        </p:nvGrpSpPr>
        <p:grpSpPr>
          <a:xfrm>
            <a:off x="500039" y="4133365"/>
            <a:ext cx="3893096" cy="650487"/>
            <a:chOff x="7135798" y="3672354"/>
            <a:chExt cx="3246357" cy="1137895"/>
          </a:xfrm>
        </p:grpSpPr>
        <p:sp>
          <p:nvSpPr>
            <p:cNvPr id="54" name="Rounded Rectangle 30">
              <a:extLst>
                <a:ext uri="{FF2B5EF4-FFF2-40B4-BE49-F238E27FC236}">
                  <a16:creationId xmlns:a16="http://schemas.microsoft.com/office/drawing/2014/main" id="{EEE8480E-035D-459A-98D2-7CACAD3A9A70}"/>
                </a:ext>
              </a:extLst>
            </p:cNvPr>
            <p:cNvSpPr/>
            <p:nvPr/>
          </p:nvSpPr>
          <p:spPr>
            <a:xfrm>
              <a:off x="7135798" y="3672354"/>
              <a:ext cx="3246357" cy="11378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3AE15FAB-6381-423E-A839-2646BEC5DCF3}"/>
                </a:ext>
              </a:extLst>
            </p:cNvPr>
            <p:cNvSpPr txBox="1"/>
            <p:nvPr/>
          </p:nvSpPr>
          <p:spPr>
            <a:xfrm>
              <a:off x="7288113" y="3855663"/>
              <a:ext cx="3047946" cy="699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System limits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15E2826-3B97-4E26-975A-ED23DB4A7E38}"/>
              </a:ext>
            </a:extLst>
          </p:cNvPr>
          <p:cNvGrpSpPr/>
          <p:nvPr/>
        </p:nvGrpSpPr>
        <p:grpSpPr>
          <a:xfrm>
            <a:off x="500039" y="2338511"/>
            <a:ext cx="3893096" cy="650487"/>
            <a:chOff x="7135798" y="3562797"/>
            <a:chExt cx="3246357" cy="1137896"/>
          </a:xfrm>
        </p:grpSpPr>
        <p:sp>
          <p:nvSpPr>
            <p:cNvPr id="62" name="Rounded Rectangle 30">
              <a:extLst>
                <a:ext uri="{FF2B5EF4-FFF2-40B4-BE49-F238E27FC236}">
                  <a16:creationId xmlns:a16="http://schemas.microsoft.com/office/drawing/2014/main" id="{50895964-99D8-4AC8-B482-171D6EFB6B67}"/>
                </a:ext>
              </a:extLst>
            </p:cNvPr>
            <p:cNvSpPr/>
            <p:nvPr/>
          </p:nvSpPr>
          <p:spPr>
            <a:xfrm>
              <a:off x="7135798" y="3562797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31">
              <a:extLst>
                <a:ext uri="{FF2B5EF4-FFF2-40B4-BE49-F238E27FC236}">
                  <a16:creationId xmlns:a16="http://schemas.microsoft.com/office/drawing/2014/main" id="{0BC8832C-CDAB-4F3B-A2E3-60B59C3B3D33}"/>
                </a:ext>
              </a:extLst>
            </p:cNvPr>
            <p:cNvSpPr txBox="1"/>
            <p:nvPr/>
          </p:nvSpPr>
          <p:spPr>
            <a:xfrm>
              <a:off x="7288113" y="3724193"/>
              <a:ext cx="3047946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Amount of CPU time</a:t>
              </a:r>
            </a:p>
          </p:txBody>
        </p:sp>
      </p:grpSp>
      <p:grpSp>
        <p:nvGrpSpPr>
          <p:cNvPr id="45" name="Group 38">
            <a:extLst>
              <a:ext uri="{FF2B5EF4-FFF2-40B4-BE49-F238E27FC236}">
                <a16:creationId xmlns:a16="http://schemas.microsoft.com/office/drawing/2014/main" id="{0AFFD23B-8C2C-4BA1-9652-CCFF2E4DD5C5}"/>
              </a:ext>
            </a:extLst>
          </p:cNvPr>
          <p:cNvGrpSpPr/>
          <p:nvPr/>
        </p:nvGrpSpPr>
        <p:grpSpPr>
          <a:xfrm>
            <a:off x="4760975" y="1338704"/>
            <a:ext cx="6930985" cy="946997"/>
            <a:chOff x="7135798" y="3606618"/>
            <a:chExt cx="3246357" cy="1279478"/>
          </a:xfrm>
        </p:grpSpPr>
        <p:sp>
          <p:nvSpPr>
            <p:cNvPr id="48" name="Rounded Rectangle 30">
              <a:extLst>
                <a:ext uri="{FF2B5EF4-FFF2-40B4-BE49-F238E27FC236}">
                  <a16:creationId xmlns:a16="http://schemas.microsoft.com/office/drawing/2014/main" id="{ABC2F244-AD33-44AC-8E94-0FFB4944ABBE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31">
              <a:extLst>
                <a:ext uri="{FF2B5EF4-FFF2-40B4-BE49-F238E27FC236}">
                  <a16:creationId xmlns:a16="http://schemas.microsoft.com/office/drawing/2014/main" id="{A86F4388-44C7-4F74-8313-DF97EA10DB7A}"/>
                </a:ext>
              </a:extLst>
            </p:cNvPr>
            <p:cNvSpPr txBox="1"/>
            <p:nvPr/>
          </p:nvSpPr>
          <p:spPr>
            <a:xfrm>
              <a:off x="7168454" y="3647791"/>
              <a:ext cx="3211382" cy="123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Experienced HPC users</a:t>
              </a:r>
            </a:p>
            <a:p>
              <a:r>
                <a:rPr lang="en-US" sz="2000" b="1" dirty="0">
                  <a:solidFill>
                    <a:schemeClr val="bg1"/>
                  </a:solidFill>
                </a:rPr>
                <a:t>Collaborations between research groups/institutes</a:t>
              </a:r>
            </a:p>
          </p:txBody>
        </p:sp>
      </p:grpSp>
      <p:grpSp>
        <p:nvGrpSpPr>
          <p:cNvPr id="50" name="Group 38">
            <a:extLst>
              <a:ext uri="{FF2B5EF4-FFF2-40B4-BE49-F238E27FC236}">
                <a16:creationId xmlns:a16="http://schemas.microsoft.com/office/drawing/2014/main" id="{9EBCE255-DF9A-4C8E-A684-72771A40F929}"/>
              </a:ext>
            </a:extLst>
          </p:cNvPr>
          <p:cNvGrpSpPr/>
          <p:nvPr/>
        </p:nvGrpSpPr>
        <p:grpSpPr>
          <a:xfrm>
            <a:off x="4763063" y="2321310"/>
            <a:ext cx="6930985" cy="650487"/>
            <a:chOff x="7135798" y="3606618"/>
            <a:chExt cx="3246357" cy="1137896"/>
          </a:xfrm>
        </p:grpSpPr>
        <p:sp>
          <p:nvSpPr>
            <p:cNvPr id="51" name="Rounded Rectangle 30">
              <a:extLst>
                <a:ext uri="{FF2B5EF4-FFF2-40B4-BE49-F238E27FC236}">
                  <a16:creationId xmlns:a16="http://schemas.microsoft.com/office/drawing/2014/main" id="{E5B28700-EBBD-44EF-8B32-918ECF414167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C8207E56-7769-4D12-BF68-00D5BD0CAF8F}"/>
                </a:ext>
              </a:extLst>
            </p:cNvPr>
            <p:cNvSpPr txBox="1"/>
            <p:nvPr/>
          </p:nvSpPr>
          <p:spPr>
            <a:xfrm>
              <a:off x="7170773" y="3789929"/>
              <a:ext cx="3047946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&gt; Max 10M core-hours</a:t>
              </a:r>
            </a:p>
          </p:txBody>
        </p:sp>
      </p:grpSp>
      <p:grpSp>
        <p:nvGrpSpPr>
          <p:cNvPr id="65" name="Group 38">
            <a:extLst>
              <a:ext uri="{FF2B5EF4-FFF2-40B4-BE49-F238E27FC236}">
                <a16:creationId xmlns:a16="http://schemas.microsoft.com/office/drawing/2014/main" id="{1BC26FB5-7388-4FB4-829F-F7370DB029C4}"/>
              </a:ext>
            </a:extLst>
          </p:cNvPr>
          <p:cNvGrpSpPr/>
          <p:nvPr/>
        </p:nvGrpSpPr>
        <p:grpSpPr>
          <a:xfrm>
            <a:off x="4768643" y="3232016"/>
            <a:ext cx="6959543" cy="650487"/>
            <a:chOff x="7135798" y="3606618"/>
            <a:chExt cx="3246357" cy="1137896"/>
          </a:xfrm>
        </p:grpSpPr>
        <p:sp>
          <p:nvSpPr>
            <p:cNvPr id="66" name="Rounded Rectangle 30">
              <a:extLst>
                <a:ext uri="{FF2B5EF4-FFF2-40B4-BE49-F238E27FC236}">
                  <a16:creationId xmlns:a16="http://schemas.microsoft.com/office/drawing/2014/main" id="{71F81A4E-BEB9-4066-A215-E4E01B0C4630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31">
              <a:extLst>
                <a:ext uri="{FF2B5EF4-FFF2-40B4-BE49-F238E27FC236}">
                  <a16:creationId xmlns:a16="http://schemas.microsoft.com/office/drawing/2014/main" id="{21442332-6475-4835-8463-869983B0EA9E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12 months</a:t>
              </a:r>
            </a:p>
          </p:txBody>
        </p:sp>
      </p:grpSp>
      <p:grpSp>
        <p:nvGrpSpPr>
          <p:cNvPr id="71" name="Group 38">
            <a:extLst>
              <a:ext uri="{FF2B5EF4-FFF2-40B4-BE49-F238E27FC236}">
                <a16:creationId xmlns:a16="http://schemas.microsoft.com/office/drawing/2014/main" id="{0277E443-FEC6-4870-BA04-9196B5278C14}"/>
              </a:ext>
            </a:extLst>
          </p:cNvPr>
          <p:cNvGrpSpPr/>
          <p:nvPr/>
        </p:nvGrpSpPr>
        <p:grpSpPr>
          <a:xfrm>
            <a:off x="4760975" y="4120860"/>
            <a:ext cx="6930985" cy="650487"/>
            <a:chOff x="7135798" y="3606618"/>
            <a:chExt cx="3246357" cy="1137896"/>
          </a:xfrm>
        </p:grpSpPr>
        <p:sp>
          <p:nvSpPr>
            <p:cNvPr id="72" name="Rounded Rectangle 30">
              <a:extLst>
                <a:ext uri="{FF2B5EF4-FFF2-40B4-BE49-F238E27FC236}">
                  <a16:creationId xmlns:a16="http://schemas.microsoft.com/office/drawing/2014/main" id="{35ACAE0A-B944-4F25-88D7-2D6001DDF92A}"/>
                </a:ext>
              </a:extLst>
            </p:cNvPr>
            <p:cNvSpPr/>
            <p:nvPr/>
          </p:nvSpPr>
          <p:spPr>
            <a:xfrm>
              <a:off x="7135798" y="3606618"/>
              <a:ext cx="3246357" cy="11378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31">
              <a:extLst>
                <a:ext uri="{FF2B5EF4-FFF2-40B4-BE49-F238E27FC236}">
                  <a16:creationId xmlns:a16="http://schemas.microsoft.com/office/drawing/2014/main" id="{BBBE08C0-6D71-4365-9258-BB5411D9EFAE}"/>
                </a:ext>
              </a:extLst>
            </p:cNvPr>
            <p:cNvSpPr txBox="1"/>
            <p:nvPr/>
          </p:nvSpPr>
          <p:spPr>
            <a:xfrm>
              <a:off x="7170773" y="3789929"/>
              <a:ext cx="3211382" cy="699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Max 3-day </a:t>
              </a:r>
              <a:r>
                <a:rPr lang="en-US" sz="2000" b="1" dirty="0" err="1">
                  <a:solidFill>
                    <a:schemeClr val="bg1"/>
                  </a:solidFill>
                </a:rPr>
                <a:t>walltime</a:t>
              </a:r>
              <a:r>
                <a:rPr lang="en-US" sz="2000" b="1" dirty="0">
                  <a:solidFill>
                    <a:schemeClr val="bg1"/>
                  </a:solidFill>
                </a:rPr>
                <a:t> | 128/192/256 GB RAM | Software license</a:t>
              </a:r>
            </a:p>
          </p:txBody>
        </p:sp>
      </p:grp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6CFD7661-E8AE-4379-A811-5758597986E8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2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4" b="7984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6376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440" y="184484"/>
            <a:ext cx="9880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err="1"/>
              <a:t>Infiniband</a:t>
            </a:r>
            <a:r>
              <a:rPr lang="en-GB" sz="4400" dirty="0"/>
              <a:t> network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8" y="1371600"/>
            <a:ext cx="12119601" cy="4146884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72EF662-73D8-4EF9-B1F3-4077C9EBAB72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928837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4190" y="232610"/>
            <a:ext cx="9880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Performance comparison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084684596"/>
              </p:ext>
            </p:extLst>
          </p:nvPr>
        </p:nvGraphicFramePr>
        <p:xfrm>
          <a:off x="1146175" y="1466850"/>
          <a:ext cx="4321175" cy="3614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700135258"/>
              </p:ext>
            </p:extLst>
          </p:nvPr>
        </p:nvGraphicFramePr>
        <p:xfrm>
          <a:off x="6470650" y="1466850"/>
          <a:ext cx="4321175" cy="3614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00558" y="544140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CPU </a:t>
            </a:r>
            <a:r>
              <a:rPr lang="nl-BE" dirty="0" err="1"/>
              <a:t>bound</a:t>
            </a:r>
            <a:r>
              <a:rPr lang="nl-BE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80201" y="5441401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Memory </a:t>
            </a:r>
            <a:r>
              <a:rPr lang="nl-BE" dirty="0" err="1"/>
              <a:t>bound</a:t>
            </a:r>
            <a:endParaRPr lang="nl-BE" dirty="0"/>
          </a:p>
        </p:txBody>
      </p:sp>
      <p:sp>
        <p:nvSpPr>
          <p:cNvPr id="9" name="TextBox 8"/>
          <p:cNvSpPr txBox="1"/>
          <p:nvPr/>
        </p:nvSpPr>
        <p:spPr>
          <a:xfrm>
            <a:off x="3802783" y="1268968"/>
            <a:ext cx="70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x1.8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17733" y="1282184"/>
            <a:ext cx="70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x1.7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44860B2-8572-4924-9DA9-99A133E49743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09351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4" b="7984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402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Tier-1 Hortense update</a:t>
            </a:r>
          </a:p>
        </p:txBody>
      </p:sp>
    </p:spTree>
    <p:extLst>
      <p:ext uri="{BB962C8B-B14F-4D97-AF65-F5344CB8AC3E}">
        <p14:creationId xmlns:p14="http://schemas.microsoft.com/office/powerpoint/2010/main" val="11424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4190" y="184484"/>
            <a:ext cx="9880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Tier-1 node specs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521727"/>
              </p:ext>
            </p:extLst>
          </p:nvPr>
        </p:nvGraphicFramePr>
        <p:xfrm>
          <a:off x="834190" y="842196"/>
          <a:ext cx="10847527" cy="5112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58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9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5590">
                  <a:extLst>
                    <a:ext uri="{9D8B030D-6E8A-4147-A177-3AD203B41FA5}">
                      <a16:colId xmlns:a16="http://schemas.microsoft.com/office/drawing/2014/main" val="3378234271"/>
                    </a:ext>
                  </a:extLst>
                </a:gridCol>
                <a:gridCol w="1982913">
                  <a:extLst>
                    <a:ext uri="{9D8B030D-6E8A-4147-A177-3AD203B41FA5}">
                      <a16:colId xmlns:a16="http://schemas.microsoft.com/office/drawing/2014/main" val="232958875"/>
                    </a:ext>
                  </a:extLst>
                </a:gridCol>
              </a:tblGrid>
              <a:tr h="413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BrENIAC</a:t>
                      </a:r>
                      <a:r>
                        <a:rPr lang="en-US" dirty="0"/>
                        <a:t>-Broadwell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BrENIAC</a:t>
                      </a:r>
                      <a:r>
                        <a:rPr lang="en-US" dirty="0"/>
                        <a:t>-Skylake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Hortense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Hortense GPU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r>
                        <a:rPr lang="en-US" sz="1800" dirty="0"/>
                        <a:t>Total nodes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580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408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r>
                        <a:rPr lang="en-US" sz="1800" dirty="0"/>
                        <a:t>Processor</a:t>
                      </a:r>
                      <a:r>
                        <a:rPr lang="en-US" sz="1800" baseline="0" dirty="0"/>
                        <a:t> type</a:t>
                      </a:r>
                      <a:endParaRPr 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Broadwell</a:t>
                      </a:r>
                      <a:r>
                        <a:rPr lang="en-US" sz="1800" baseline="0" dirty="0"/>
                        <a:t> E5-2680v4</a:t>
                      </a:r>
                      <a:endParaRPr 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aseline="0" dirty="0" err="1"/>
                        <a:t>Skylake</a:t>
                      </a:r>
                      <a:r>
                        <a:rPr lang="en-US" sz="1800" baseline="0" dirty="0"/>
                        <a:t> Gold 6132</a:t>
                      </a:r>
                      <a:endParaRPr 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AMD Rome 7H12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AMD Rome 7H12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r>
                        <a:rPr lang="en-US" sz="1800" dirty="0"/>
                        <a:t>Base Clock Speed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2.4 GHz</a:t>
                      </a:r>
                      <a:endParaRPr lang="nl-BE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2.6 GHz</a:t>
                      </a:r>
                      <a:endParaRPr lang="nl-BE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 GHz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 GHz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r>
                        <a:rPr lang="en-US" sz="1800" dirty="0"/>
                        <a:t>Cores per node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128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r>
                        <a:rPr lang="en-US" sz="1800" dirty="0"/>
                        <a:t>Total</a:t>
                      </a:r>
                      <a:r>
                        <a:rPr lang="en-US" sz="1800" baseline="0" dirty="0"/>
                        <a:t> cores</a:t>
                      </a:r>
                      <a:endParaRPr lang="en-US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16240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11424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43008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r>
                        <a:rPr lang="en-US" sz="1800" dirty="0"/>
                        <a:t>Memory per node (GB)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435x128/145x256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192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294x256 /42x512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222"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r>
                        <a:rPr lang="en-US" sz="1800" baseline="0" dirty="0"/>
                        <a:t> per core (GB)</a:t>
                      </a:r>
                      <a:endParaRPr lang="en-US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4.5/9.1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6.8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 / 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222">
                <a:tc>
                  <a:txBody>
                    <a:bodyPr/>
                    <a:lstStyle/>
                    <a:p>
                      <a:r>
                        <a:rPr lang="en-US" sz="1800" dirty="0"/>
                        <a:t>Local Disk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128GB SSD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480GB SSD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979">
                <a:tc>
                  <a:txBody>
                    <a:bodyPr/>
                    <a:lstStyle/>
                    <a:p>
                      <a:r>
                        <a:rPr lang="en-US" sz="1800" dirty="0"/>
                        <a:t>Peak performance (TF)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623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950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3300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0222">
                <a:tc>
                  <a:txBody>
                    <a:bodyPr/>
                    <a:lstStyle/>
                    <a:p>
                      <a:r>
                        <a:rPr lang="en-US" sz="1800" dirty="0"/>
                        <a:t>GPU per node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 x </a:t>
                      </a:r>
                      <a:r>
                        <a:rPr lang="en-US" sz="1800" dirty="0" err="1"/>
                        <a:t>nVidia</a:t>
                      </a:r>
                      <a:r>
                        <a:rPr lang="en-US" sz="1800" dirty="0"/>
                        <a:t> A100-40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222"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anchor="ctr">
                    <a:solidFill>
                      <a:srgbClr val="D4D7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Infiniband</a:t>
                      </a:r>
                      <a:r>
                        <a:rPr lang="en-US" sz="1800" baseline="0" dirty="0"/>
                        <a:t> EDR 2:1</a:t>
                      </a:r>
                      <a:endParaRPr lang="en-US" sz="1800" dirty="0"/>
                    </a:p>
                  </a:txBody>
                  <a:tcPr anchor="ctr">
                    <a:solidFill>
                      <a:srgbClr val="D4D7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Infiniband</a:t>
                      </a:r>
                      <a:r>
                        <a:rPr lang="en-US" sz="1800" baseline="0" dirty="0"/>
                        <a:t> EDR 2:1</a:t>
                      </a:r>
                      <a:endParaRPr lang="en-US" sz="1800" dirty="0"/>
                    </a:p>
                  </a:txBody>
                  <a:tcPr anchor="ctr">
                    <a:solidFill>
                      <a:srgbClr val="D4D7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Infiniband HDR-100</a:t>
                      </a:r>
                    </a:p>
                  </a:txBody>
                  <a:tcPr anchor="ctr">
                    <a:solidFill>
                      <a:srgbClr val="D4D7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anchor="ctr">
                    <a:solidFill>
                      <a:srgbClr val="D4D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31026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7A73FEC-288D-4A59-968B-50ECBFE5E1EE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37640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8D9F16-C98B-4870-94B5-4D525BD0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4" y="1552911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BE" sz="2400" dirty="0"/>
              <a:t>Installation </a:t>
            </a:r>
            <a:r>
              <a:rPr lang="nl-BE" sz="2400" dirty="0" err="1"/>
              <a:t>delayed</a:t>
            </a:r>
            <a:endParaRPr lang="nl-BE" sz="2400" dirty="0"/>
          </a:p>
          <a:p>
            <a:pPr>
              <a:lnSpc>
                <a:spcPct val="100000"/>
              </a:lnSpc>
            </a:pPr>
            <a:r>
              <a:rPr lang="nl-BE" sz="2400" dirty="0"/>
              <a:t>Pilot </a:t>
            </a:r>
            <a:r>
              <a:rPr lang="nl-BE" sz="2400" dirty="0" err="1"/>
              <a:t>projects</a:t>
            </a:r>
            <a:r>
              <a:rPr lang="nl-BE" sz="2400" dirty="0"/>
              <a:t> </a:t>
            </a:r>
            <a:r>
              <a:rPr lang="nl-BE" sz="2400" dirty="0" err="1"/>
              <a:t>will</a:t>
            </a:r>
            <a:r>
              <a:rPr lang="nl-BE" sz="2400" dirty="0"/>
              <a:t> </a:t>
            </a:r>
            <a:r>
              <a:rPr lang="nl-BE" sz="2400" dirty="0" err="1"/>
              <a:t>be</a:t>
            </a:r>
            <a:r>
              <a:rPr lang="nl-BE" sz="2400" dirty="0"/>
              <a:t> </a:t>
            </a:r>
            <a:r>
              <a:rPr lang="nl-BE" sz="2400" dirty="0" err="1"/>
              <a:t>possible</a:t>
            </a:r>
            <a:r>
              <a:rPr lang="nl-BE" sz="2400" dirty="0"/>
              <a:t> </a:t>
            </a:r>
          </a:p>
          <a:p>
            <a:pPr>
              <a:lnSpc>
                <a:spcPct val="100000"/>
              </a:lnSpc>
            </a:pPr>
            <a:r>
              <a:rPr lang="nl-BE" sz="2400" dirty="0"/>
              <a:t>Machine </a:t>
            </a:r>
            <a:r>
              <a:rPr lang="nl-BE" sz="2400" dirty="0" err="1"/>
              <a:t>should</a:t>
            </a:r>
            <a:r>
              <a:rPr lang="nl-BE" sz="2400" dirty="0"/>
              <a:t> </a:t>
            </a:r>
            <a:r>
              <a:rPr lang="nl-BE" sz="2400" dirty="0" err="1"/>
              <a:t>become</a:t>
            </a:r>
            <a:r>
              <a:rPr lang="nl-BE" sz="2400" dirty="0"/>
              <a:t> </a:t>
            </a:r>
            <a:r>
              <a:rPr lang="nl-BE" sz="2400" dirty="0" err="1"/>
              <a:t>operational</a:t>
            </a:r>
            <a:r>
              <a:rPr lang="nl-BE" sz="2400" dirty="0"/>
              <a:t> in next cutoff </a:t>
            </a:r>
            <a:r>
              <a:rPr lang="nl-BE" sz="2400" dirty="0" err="1"/>
              <a:t>period</a:t>
            </a:r>
            <a:endParaRPr lang="nl-BE" sz="2400" dirty="0"/>
          </a:p>
          <a:p>
            <a:pPr>
              <a:lnSpc>
                <a:spcPct val="100000"/>
              </a:lnSpc>
            </a:pPr>
            <a:r>
              <a:rPr lang="nl-BE" sz="2400" dirty="0" err="1"/>
              <a:t>BrENIAC</a:t>
            </a:r>
            <a:r>
              <a:rPr lang="nl-BE" sz="2400" dirty="0"/>
              <a:t> </a:t>
            </a:r>
            <a:r>
              <a:rPr lang="nl-BE" sz="2400" dirty="0" err="1"/>
              <a:t>Skylake</a:t>
            </a:r>
            <a:r>
              <a:rPr lang="nl-BE" sz="2400" dirty="0"/>
              <a:t> </a:t>
            </a:r>
            <a:r>
              <a:rPr lang="nl-BE" sz="2400" dirty="0" err="1"/>
              <a:t>will</a:t>
            </a:r>
            <a:r>
              <a:rPr lang="nl-BE" sz="2400" dirty="0"/>
              <a:t> </a:t>
            </a:r>
            <a:r>
              <a:rPr lang="nl-BE" sz="2400" dirty="0" err="1"/>
              <a:t>remain</a:t>
            </a:r>
            <a:r>
              <a:rPr lang="nl-BE" sz="2400" dirty="0"/>
              <a:t> </a:t>
            </a:r>
            <a:r>
              <a:rPr lang="nl-BE" sz="2400" dirty="0" err="1"/>
              <a:t>operational</a:t>
            </a:r>
            <a:r>
              <a:rPr lang="nl-BE" sz="2400" dirty="0"/>
              <a:t> </a:t>
            </a:r>
            <a:r>
              <a:rPr lang="nl-BE" sz="2400" dirty="0" err="1"/>
              <a:t>for</a:t>
            </a:r>
            <a:r>
              <a:rPr lang="nl-BE" sz="2400" dirty="0"/>
              <a:t> 2 more </a:t>
            </a:r>
            <a:r>
              <a:rPr lang="nl-BE" sz="2400" dirty="0" err="1"/>
              <a:t>years</a:t>
            </a:r>
            <a:endParaRPr lang="nl-BE" sz="2400" dirty="0"/>
          </a:p>
          <a:p>
            <a:pPr marL="0" indent="0">
              <a:lnSpc>
                <a:spcPct val="100000"/>
              </a:lnSpc>
              <a:buNone/>
            </a:pPr>
            <a:endParaRPr lang="nl-BE" sz="2400" dirty="0"/>
          </a:p>
          <a:p>
            <a:pPr>
              <a:lnSpc>
                <a:spcPct val="100000"/>
              </a:lnSpc>
            </a:pPr>
            <a:endParaRPr lang="nl-BE" sz="2400" dirty="0"/>
          </a:p>
          <a:p>
            <a:pPr>
              <a:lnSpc>
                <a:spcPct val="100000"/>
              </a:lnSpc>
            </a:pPr>
            <a:endParaRPr lang="nl-BE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B15C976-67BB-4DFB-B44C-3DE34936B5AD}"/>
              </a:ext>
            </a:extLst>
          </p:cNvPr>
          <p:cNvSpPr txBox="1">
            <a:spLocks/>
          </p:cNvSpPr>
          <p:nvPr/>
        </p:nvSpPr>
        <p:spPr>
          <a:xfrm>
            <a:off x="613612" y="172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Tier-1 </a:t>
            </a:r>
            <a:r>
              <a:rPr lang="nl-BE" dirty="0" err="1"/>
              <a:t>Hortense</a:t>
            </a:r>
            <a:r>
              <a:rPr lang="nl-BE" dirty="0"/>
              <a:t> – next steps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F86C5A3-89C9-49CA-8A90-4A93D36B2A0A}"/>
              </a:ext>
            </a:extLst>
          </p:cNvPr>
          <p:cNvSpPr txBox="1">
            <a:spLocks/>
          </p:cNvSpPr>
          <p:nvPr/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5A1C33-475D-474A-A037-DDAF3DC7AF09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72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30072018.pptx" id="{0CAE3625-25BF-4419-8270-586664C7F286}" vid="{EBE5A59F-FDC8-45D6-9331-06E34F4419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3925dcdd-0a57-4375-a641-b28505a3f086</_dlc_DocId>
    <_dlc_DocIdUrl xmlns="aff7d12c-bb71-4270-bd29-9c4d45ff3327">
      <Url>https://www.groupware.kuleuven.be/sites/hpc/_layouts/15/DocIdRedir.aspx?ID=3925dcdd-0a57-4375-a641-b28505a3f086</Url>
      <Description>3925dcdd-0a57-4375-a641-b28505a3f086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146E625DA8A4FA66C44574FA146AE" ma:contentTypeVersion="2" ma:contentTypeDescription="Een nieuw document maken." ma:contentTypeScope="" ma:versionID="c8a022763243ec1b3bf9017df8648040">
  <xsd:schema xmlns:xsd="http://www.w3.org/2001/XMLSchema" xmlns:xs="http://www.w3.org/2001/XMLSchema" xmlns:p="http://schemas.microsoft.com/office/2006/metadata/properties" xmlns:ns2="aff7d12c-bb71-4270-bd29-9c4d45ff3327" xmlns:ns3="dba8b794-bc45-41c8-a8ad-34f212f94003" targetNamespace="http://schemas.microsoft.com/office/2006/metadata/properties" ma:root="true" ma:fieldsID="59c14f44586d35637800d2ddcdee89e3" ns2:_="" ns3:_="">
    <xsd:import namespace="aff7d12c-bb71-4270-bd29-9c4d45ff3327"/>
    <xsd:import namespace="dba8b794-bc45-41c8-a8ad-34f212f9400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8b794-bc45-41c8-a8ad-34f212f94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27AABE-025D-4803-B0B3-78DEE5D8FDFB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dba8b794-bc45-41c8-a8ad-34f212f94003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aff7d12c-bb71-4270-bd29-9c4d45ff332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3919BB2-BECF-49DA-9280-59DA07A1A3EA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BC38A5E-6B13-4A03-8E47-793CC4E19D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dba8b794-bc45-41c8-a8ad-34f212f94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9BA3CB2-218B-4D57-9F47-E7FBB66BC6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4520</TotalTime>
  <Words>2947</Words>
  <Application>Microsoft Office PowerPoint</Application>
  <PresentationFormat>Widescreen</PresentationFormat>
  <Paragraphs>672</Paragraphs>
  <Slides>44</Slides>
  <Notes>4</Notes>
  <HiddenSlides>4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Arvo</vt:lpstr>
      <vt:lpstr>Calibri</vt:lpstr>
      <vt:lpstr>Corbel</vt:lpstr>
      <vt:lpstr>FlandersArtSans-Bold</vt:lpstr>
      <vt:lpstr>FlandersArtSans-Medium</vt:lpstr>
      <vt:lpstr>FlandersArtSans-Regular</vt:lpstr>
      <vt:lpstr>Open Sans Extrabold</vt:lpstr>
      <vt:lpstr>Roboto Black</vt:lpstr>
      <vt:lpstr>Symbol</vt:lpstr>
      <vt:lpstr>Trebuchet MS</vt:lpstr>
      <vt:lpstr>Kantoorthema</vt:lpstr>
      <vt:lpstr>Worksheet</vt:lpstr>
      <vt:lpstr>Tier-1 proposals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Tier-1 proposals – Evolution</vt:lpstr>
      <vt:lpstr>Regulations 2021 general guidelines</vt:lpstr>
      <vt:lpstr>Regulations 2021 – Changes</vt:lpstr>
      <vt:lpstr>Proposal limits</vt:lpstr>
      <vt:lpstr>Starting grant limits</vt:lpstr>
      <vt:lpstr>Tier-1 Allocation Board – TAB</vt:lpstr>
      <vt:lpstr>Who – Are you eligible?</vt:lpstr>
      <vt:lpstr>Who – Are you a Tier-1 candidate?</vt:lpstr>
      <vt:lpstr>How – Writing a good proposal</vt:lpstr>
      <vt:lpstr>How – make a good proposal</vt:lpstr>
      <vt:lpstr>How – make a good proposal</vt:lpstr>
      <vt:lpstr>How – Writing a good proposal</vt:lpstr>
      <vt:lpstr>Scaling tips – Representative results </vt:lpstr>
      <vt:lpstr>Scaling tips – Hardware</vt:lpstr>
      <vt:lpstr>Scaling tips – Hardware</vt:lpstr>
      <vt:lpstr>Scaling tips – Parallelization options </vt:lpstr>
      <vt:lpstr>Scaling tips – What to test</vt:lpstr>
      <vt:lpstr>Scaling tips – Parallelization schemes </vt:lpstr>
      <vt:lpstr>PowerPoint Presentation</vt:lpstr>
      <vt:lpstr>PowerPoint Presentation</vt:lpstr>
      <vt:lpstr>Example table</vt:lpstr>
      <vt:lpstr>PowerPoint Presentation</vt:lpstr>
      <vt:lpstr>How – Writing a good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– Using the allocated grant</vt:lpstr>
      <vt:lpstr>PowerPoint Presentation</vt:lpstr>
      <vt:lpstr>Collaborative Grant</vt:lpstr>
      <vt:lpstr>Proposal limits</vt:lpstr>
      <vt:lpstr>PowerPoint Presentation</vt:lpstr>
    </vt:vector>
  </TitlesOfParts>
  <Company>UHasselt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 Ooghe</dc:creator>
  <cp:lastModifiedBy>Jan Ooghe</cp:lastModifiedBy>
  <cp:revision>111</cp:revision>
  <dcterms:created xsi:type="dcterms:W3CDTF">2019-01-07T20:35:17Z</dcterms:created>
  <dcterms:modified xsi:type="dcterms:W3CDTF">2021-01-12T11:14:12Z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0x010100DF2146E625DA8A4FA66C44574FA146AE</vt:lpwstr>
  </property>
  <property fmtid="{D5CDD505-2E9C-101B-9397-08002B2CF9AE}" pid="3" name="_dlc_DocIdItemGuid">
    <vt:lpwstr>3925dcdd-0a57-4375-a641-b28505a3f086</vt:lpwstr>
  </property>
</Properties>
</file>